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69" r:id="rId2"/>
    <p:sldId id="256" r:id="rId3"/>
    <p:sldId id="273" r:id="rId4"/>
    <p:sldId id="274" r:id="rId5"/>
    <p:sldId id="275" r:id="rId6"/>
    <p:sldId id="276" r:id="rId7"/>
    <p:sldId id="277" r:id="rId8"/>
    <p:sldId id="257" r:id="rId9"/>
    <p:sldId id="260" r:id="rId10"/>
    <p:sldId id="262" r:id="rId11"/>
    <p:sldId id="263" r:id="rId12"/>
    <p:sldId id="271" r:id="rId13"/>
    <p:sldId id="272" r:id="rId14"/>
    <p:sldId id="266" r:id="rId15"/>
    <p:sldId id="270" r:id="rId16"/>
    <p:sldId id="264" r:id="rId17"/>
    <p:sldId id="265" r:id="rId18"/>
    <p:sldId id="268" r:id="rId19"/>
    <p:sldId id="267" r:id="rId2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76" autoAdjust="0"/>
  </p:normalViewPr>
  <p:slideViewPr>
    <p:cSldViewPr>
      <p:cViewPr>
        <p:scale>
          <a:sx n="70" d="100"/>
          <a:sy n="70" d="100"/>
        </p:scale>
        <p:origin x="-1386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6BD365-37D8-4F3D-835B-5C4284CCF227}" type="datetimeFigureOut">
              <a:rPr lang="en-US" smtClean="0"/>
              <a:t>7/28/2015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0455C8-21B9-450C-BEE5-FE6DCBCD7D60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6BD365-37D8-4F3D-835B-5C4284CCF227}" type="datetimeFigureOut">
              <a:rPr lang="en-US" smtClean="0"/>
              <a:t>7/28/2015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0455C8-21B9-450C-BEE5-FE6DCBCD7D6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6BD365-37D8-4F3D-835B-5C4284CCF227}" type="datetimeFigureOut">
              <a:rPr lang="en-US" smtClean="0"/>
              <a:t>7/28/2015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0455C8-21B9-450C-BEE5-FE6DCBCD7D6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6BD365-37D8-4F3D-835B-5C4284CCF227}" type="datetimeFigureOut">
              <a:rPr lang="en-US" smtClean="0"/>
              <a:t>7/28/2015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0455C8-21B9-450C-BEE5-FE6DCBCD7D60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6BD365-37D8-4F3D-835B-5C4284CCF227}" type="datetimeFigureOut">
              <a:rPr lang="en-US" smtClean="0"/>
              <a:t>7/28/2015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0455C8-21B9-450C-BEE5-FE6DCBCD7D6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6BD365-37D8-4F3D-835B-5C4284CCF227}" type="datetimeFigureOut">
              <a:rPr lang="en-US" smtClean="0"/>
              <a:t>7/28/2015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0455C8-21B9-450C-BEE5-FE6DCBCD7D60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6BD365-37D8-4F3D-835B-5C4284CCF227}" type="datetimeFigureOut">
              <a:rPr lang="en-US" smtClean="0"/>
              <a:t>7/28/2015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0455C8-21B9-450C-BEE5-FE6DCBCD7D60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6BD365-37D8-4F3D-835B-5C4284CCF227}" type="datetimeFigureOut">
              <a:rPr lang="en-US" smtClean="0"/>
              <a:t>7/28/2015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0455C8-21B9-450C-BEE5-FE6DCBCD7D6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6BD365-37D8-4F3D-835B-5C4284CCF227}" type="datetimeFigureOut">
              <a:rPr lang="en-US" smtClean="0"/>
              <a:t>7/28/2015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0455C8-21B9-450C-BEE5-FE6DCBCD7D6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6BD365-37D8-4F3D-835B-5C4284CCF227}" type="datetimeFigureOut">
              <a:rPr lang="en-US" smtClean="0"/>
              <a:t>7/28/2015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0455C8-21B9-450C-BEE5-FE6DCBCD7D6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6BD365-37D8-4F3D-835B-5C4284CCF227}" type="datetimeFigureOut">
              <a:rPr lang="en-US" smtClean="0"/>
              <a:t>7/28/2015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0455C8-21B9-450C-BEE5-FE6DCBCD7D60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6D6BD365-37D8-4F3D-835B-5C4284CCF227}" type="datetimeFigureOut">
              <a:rPr lang="en-US" smtClean="0"/>
              <a:t>7/28/2015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970455C8-21B9-450C-BEE5-FE6DCBCD7D60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jpeg"/><Relationship Id="rId13" Type="http://schemas.openxmlformats.org/officeDocument/2006/relationships/image" Target="../media/image38.jpeg"/><Relationship Id="rId3" Type="http://schemas.openxmlformats.org/officeDocument/2006/relationships/image" Target="../media/image28.jpeg"/><Relationship Id="rId7" Type="http://schemas.openxmlformats.org/officeDocument/2006/relationships/image" Target="../media/image32.jpeg"/><Relationship Id="rId12" Type="http://schemas.openxmlformats.org/officeDocument/2006/relationships/image" Target="../media/image37.jpeg"/><Relationship Id="rId17" Type="http://schemas.microsoft.com/office/2007/relationships/hdphoto" Target="../media/hdphoto3.wdp"/><Relationship Id="rId2" Type="http://schemas.openxmlformats.org/officeDocument/2006/relationships/image" Target="../media/image24.jpeg"/><Relationship Id="rId16" Type="http://schemas.openxmlformats.org/officeDocument/2006/relationships/image" Target="../media/image4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jpeg"/><Relationship Id="rId11" Type="http://schemas.openxmlformats.org/officeDocument/2006/relationships/image" Target="../media/image36.jpeg"/><Relationship Id="rId5" Type="http://schemas.openxmlformats.org/officeDocument/2006/relationships/image" Target="../media/image30.jpeg"/><Relationship Id="rId15" Type="http://schemas.openxmlformats.org/officeDocument/2006/relationships/image" Target="../media/image40.jpeg"/><Relationship Id="rId10" Type="http://schemas.openxmlformats.org/officeDocument/2006/relationships/image" Target="../media/image35.jpeg"/><Relationship Id="rId4" Type="http://schemas.openxmlformats.org/officeDocument/2006/relationships/image" Target="../media/image29.jpeg"/><Relationship Id="rId9" Type="http://schemas.openxmlformats.org/officeDocument/2006/relationships/image" Target="../media/image34.jpeg"/><Relationship Id="rId14" Type="http://schemas.openxmlformats.org/officeDocument/2006/relationships/image" Target="../media/image39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42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g"/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g"/><Relationship Id="rId2" Type="http://schemas.openxmlformats.org/officeDocument/2006/relationships/image" Target="../media/image46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eg"/><Relationship Id="rId2" Type="http://schemas.openxmlformats.org/officeDocument/2006/relationships/image" Target="../media/image49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eg"/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9.jpeg"/><Relationship Id="rId3" Type="http://schemas.openxmlformats.org/officeDocument/2006/relationships/image" Target="../media/image54.png"/><Relationship Id="rId7" Type="http://schemas.openxmlformats.org/officeDocument/2006/relationships/image" Target="../media/image58.jpeg"/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7.png"/><Relationship Id="rId11" Type="http://schemas.openxmlformats.org/officeDocument/2006/relationships/image" Target="../media/image62.jpeg"/><Relationship Id="rId5" Type="http://schemas.openxmlformats.org/officeDocument/2006/relationships/image" Target="../media/image56.png"/><Relationship Id="rId10" Type="http://schemas.openxmlformats.org/officeDocument/2006/relationships/image" Target="../media/image61.jpeg"/><Relationship Id="rId4" Type="http://schemas.openxmlformats.org/officeDocument/2006/relationships/image" Target="../media/image55.png"/><Relationship Id="rId9" Type="http://schemas.openxmlformats.org/officeDocument/2006/relationships/image" Target="../media/image60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jpeg"/><Relationship Id="rId2" Type="http://schemas.openxmlformats.org/officeDocument/2006/relationships/image" Target="../media/image6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6.jpeg"/><Relationship Id="rId4" Type="http://schemas.openxmlformats.org/officeDocument/2006/relationships/image" Target="../media/image65.jpeg"/></Relationships>
</file>

<file path=ppt/slides/_rels/slide19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67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jpeg"/><Relationship Id="rId5" Type="http://schemas.openxmlformats.org/officeDocument/2006/relationships/image" Target="../media/image3.jpeg"/><Relationship Id="rId4" Type="http://schemas.openxmlformats.org/officeDocument/2006/relationships/image" Target="../media/image6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jpeg"/><Relationship Id="rId3" Type="http://schemas.openxmlformats.org/officeDocument/2006/relationships/image" Target="../media/image13.jpeg"/><Relationship Id="rId7" Type="http://schemas.microsoft.com/office/2007/relationships/hdphoto" Target="../media/hdphoto2.wdp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4.jpeg"/><Relationship Id="rId9" Type="http://schemas.openxmlformats.org/officeDocument/2006/relationships/image" Target="../media/image17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jpeg"/><Relationship Id="rId3" Type="http://schemas.openxmlformats.org/officeDocument/2006/relationships/image" Target="../media/image19.jpeg"/><Relationship Id="rId7" Type="http://schemas.openxmlformats.org/officeDocument/2006/relationships/image" Target="../media/image23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jpeg"/><Relationship Id="rId11" Type="http://schemas.openxmlformats.org/officeDocument/2006/relationships/image" Target="../media/image27.jpeg"/><Relationship Id="rId5" Type="http://schemas.openxmlformats.org/officeDocument/2006/relationships/image" Target="../media/image21.jpeg"/><Relationship Id="rId10" Type="http://schemas.openxmlformats.org/officeDocument/2006/relationships/image" Target="../media/image26.jpeg"/><Relationship Id="rId4" Type="http://schemas.openxmlformats.org/officeDocument/2006/relationships/image" Target="../media/image20.jpeg"/><Relationship Id="rId9" Type="http://schemas.openxmlformats.org/officeDocument/2006/relationships/image" Target="../media/image2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81000" y="609600"/>
            <a:ext cx="8382000" cy="1938992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en-US" sz="6000" b="1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Angsana New" panose="02020603050405020304" pitchFamily="18" charset="-34"/>
                <a:cs typeface="Angsana New" panose="02020603050405020304" pitchFamily="18" charset="-34"/>
              </a:rPr>
              <a:t>Software Engineering Department</a:t>
            </a:r>
          </a:p>
          <a:p>
            <a:pPr algn="ctr"/>
            <a:r>
              <a:rPr lang="en-US" sz="60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Angsana New" panose="02020603050405020304" pitchFamily="18" charset="-34"/>
                <a:cs typeface="Angsana New" panose="02020603050405020304" pitchFamily="18" charset="-34"/>
              </a:rPr>
              <a:t>Technology Faculty 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2016" y="2819400"/>
            <a:ext cx="6044184" cy="60960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5600" y="5143500"/>
            <a:ext cx="2971801" cy="171450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118479"/>
            <a:ext cx="2819400" cy="171450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3601" y="5118479"/>
            <a:ext cx="3300412" cy="17395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88852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1" y="186431"/>
            <a:ext cx="5138158" cy="820676"/>
          </a:xfrm>
        </p:spPr>
        <p:txBody>
          <a:bodyPr>
            <a:noAutofit/>
          </a:bodyPr>
          <a:lstStyle/>
          <a:p>
            <a:pPr marL="0" indent="0" algn="l">
              <a:buNone/>
            </a:pPr>
            <a:r>
              <a:rPr lang="en-US" sz="3000" dirty="0">
                <a:solidFill>
                  <a:srgbClr val="FF0000"/>
                </a:solidFill>
                <a:latin typeface="Bell MT" panose="02020503060305020303" pitchFamily="18" charset="0"/>
              </a:rPr>
              <a:t>Software Engineering Department </a:t>
            </a:r>
            <a:endParaRPr lang="tr-TR" sz="3000" dirty="0">
              <a:solidFill>
                <a:srgbClr val="FF0000"/>
              </a:solidFill>
              <a:latin typeface="Bell MT" panose="02020503060305020303" pitchFamily="18" charset="0"/>
            </a:endParaRPr>
          </a:p>
        </p:txBody>
      </p:sp>
      <p:grpSp>
        <p:nvGrpSpPr>
          <p:cNvPr id="11" name="Grup 10"/>
          <p:cNvGrpSpPr/>
          <p:nvPr/>
        </p:nvGrpSpPr>
        <p:grpSpPr>
          <a:xfrm>
            <a:off x="1981200" y="1"/>
            <a:ext cx="5105400" cy="4399499"/>
            <a:chOff x="2517294" y="930967"/>
            <a:chExt cx="6807200" cy="4399499"/>
          </a:xfrm>
        </p:grpSpPr>
        <p:sp>
          <p:nvSpPr>
            <p:cNvPr id="4" name="Metin kutusu 3"/>
            <p:cNvSpPr txBox="1"/>
            <p:nvPr/>
          </p:nvSpPr>
          <p:spPr>
            <a:xfrm>
              <a:off x="4661491" y="930967"/>
              <a:ext cx="2120803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b="1" dirty="0" smtClean="0"/>
                <a:t>Chairman</a:t>
              </a:r>
            </a:p>
            <a:p>
              <a:pPr algn="ctr"/>
              <a:r>
                <a:rPr lang="fi-FI" sz="1200" b="1" dirty="0" smtClean="0"/>
                <a:t>Prof. Dr. Asaf VAROL</a:t>
              </a:r>
            </a:p>
            <a:p>
              <a:pPr algn="ctr"/>
              <a:endParaRPr lang="fi-FI" sz="1200" b="1" dirty="0" smtClean="0"/>
            </a:p>
          </p:txBody>
        </p:sp>
        <p:pic>
          <p:nvPicPr>
            <p:cNvPr id="5" name="Picture 18" descr="asaf.jp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189804" y="1540566"/>
              <a:ext cx="1136684" cy="113930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050" name="Picture 2" descr="resul.jp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31694" y="3955932"/>
              <a:ext cx="1068257" cy="136681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052" name="Picture 4" descr="murat.jpg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857890" y="3938193"/>
              <a:ext cx="1044204" cy="139227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cxnSp>
          <p:nvCxnSpPr>
            <p:cNvPr id="7" name="Düz Bağlayıcı 6"/>
            <p:cNvCxnSpPr/>
            <p:nvPr/>
          </p:nvCxnSpPr>
          <p:spPr>
            <a:xfrm flipH="1">
              <a:off x="3939694" y="3077048"/>
              <a:ext cx="3428273" cy="3496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Düz Ok Bağlayıcısı 8"/>
            <p:cNvCxnSpPr/>
            <p:nvPr/>
          </p:nvCxnSpPr>
          <p:spPr>
            <a:xfrm>
              <a:off x="5750524" y="2681048"/>
              <a:ext cx="0" cy="396000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Düz Ok Bağlayıcısı 12"/>
            <p:cNvCxnSpPr/>
            <p:nvPr/>
          </p:nvCxnSpPr>
          <p:spPr>
            <a:xfrm>
              <a:off x="7394094" y="3077048"/>
              <a:ext cx="0" cy="372862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Düz Ok Bağlayıcısı 13"/>
            <p:cNvCxnSpPr/>
            <p:nvPr/>
          </p:nvCxnSpPr>
          <p:spPr>
            <a:xfrm>
              <a:off x="3939694" y="3077048"/>
              <a:ext cx="0" cy="372862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" name="Metin kutusu 14"/>
            <p:cNvSpPr txBox="1"/>
            <p:nvPr/>
          </p:nvSpPr>
          <p:spPr>
            <a:xfrm>
              <a:off x="2517294" y="3498413"/>
              <a:ext cx="2780335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200" b="1" dirty="0" smtClean="0"/>
                <a:t>Vice-Chairman</a:t>
              </a:r>
            </a:p>
            <a:p>
              <a:pPr algn="ctr"/>
              <a:r>
                <a:rPr lang="fi-FI" sz="1200" b="1" dirty="0" smtClean="0"/>
                <a:t>Assoc. Prof. Dr. </a:t>
              </a:r>
              <a:r>
                <a:rPr lang="tr-TR" sz="1200" b="1" dirty="0"/>
                <a:t> Resul DAŞ</a:t>
              </a:r>
              <a:endParaRPr lang="fi-FI" sz="1200" b="1" dirty="0" smtClean="0"/>
            </a:p>
            <a:p>
              <a:pPr algn="ctr"/>
              <a:endParaRPr lang="fi-FI" sz="1200" b="1" dirty="0" smtClean="0"/>
            </a:p>
          </p:txBody>
        </p:sp>
        <p:sp>
          <p:nvSpPr>
            <p:cNvPr id="16" name="Metin kutusu 15"/>
            <p:cNvSpPr txBox="1"/>
            <p:nvPr/>
          </p:nvSpPr>
          <p:spPr>
            <a:xfrm>
              <a:off x="5757962" y="3494306"/>
              <a:ext cx="3566532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200" b="1" dirty="0" smtClean="0"/>
                <a:t>Vice-Chairman</a:t>
              </a:r>
            </a:p>
            <a:p>
              <a:pPr algn="ctr"/>
              <a:r>
                <a:rPr lang="fi-FI" sz="1200" b="1" dirty="0" smtClean="0"/>
                <a:t>Assist. Prof. Dr. </a:t>
              </a:r>
              <a:r>
                <a:rPr lang="tr-TR" sz="1200" b="1" dirty="0"/>
                <a:t> Murat KARABATAK</a:t>
              </a:r>
              <a:endParaRPr lang="fi-FI" sz="1200" b="1" dirty="0" smtClean="0"/>
            </a:p>
          </p:txBody>
        </p:sp>
      </p:grpSp>
      <p:cxnSp>
        <p:nvCxnSpPr>
          <p:cNvPr id="18" name="Düz Bağlayıcı 17"/>
          <p:cNvCxnSpPr/>
          <p:nvPr/>
        </p:nvCxnSpPr>
        <p:spPr>
          <a:xfrm flipH="1" flipV="1">
            <a:off x="472738" y="4793945"/>
            <a:ext cx="8140289" cy="20093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Düz Ok Bağlayıcısı 20"/>
          <p:cNvCxnSpPr/>
          <p:nvPr/>
        </p:nvCxnSpPr>
        <p:spPr>
          <a:xfrm>
            <a:off x="472736" y="4793943"/>
            <a:ext cx="0" cy="372862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Düz Ok Bağlayıcısı 21"/>
          <p:cNvCxnSpPr/>
          <p:nvPr/>
        </p:nvCxnSpPr>
        <p:spPr>
          <a:xfrm>
            <a:off x="1152455" y="4793943"/>
            <a:ext cx="0" cy="372862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Düz Ok Bağlayıcısı 22"/>
          <p:cNvCxnSpPr/>
          <p:nvPr/>
        </p:nvCxnSpPr>
        <p:spPr>
          <a:xfrm>
            <a:off x="1826048" y="4793943"/>
            <a:ext cx="0" cy="372862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Düz Ok Bağlayıcısı 23"/>
          <p:cNvCxnSpPr/>
          <p:nvPr/>
        </p:nvCxnSpPr>
        <p:spPr>
          <a:xfrm>
            <a:off x="2546249" y="4793943"/>
            <a:ext cx="0" cy="372862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Düz Ok Bağlayıcısı 24"/>
          <p:cNvCxnSpPr/>
          <p:nvPr/>
        </p:nvCxnSpPr>
        <p:spPr>
          <a:xfrm>
            <a:off x="3279767" y="4793943"/>
            <a:ext cx="0" cy="372862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Düz Ok Bağlayıcısı 25"/>
          <p:cNvCxnSpPr/>
          <p:nvPr/>
        </p:nvCxnSpPr>
        <p:spPr>
          <a:xfrm>
            <a:off x="4066550" y="4793943"/>
            <a:ext cx="0" cy="372862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Düz Ok Bağlayıcısı 26"/>
          <p:cNvCxnSpPr/>
          <p:nvPr/>
        </p:nvCxnSpPr>
        <p:spPr>
          <a:xfrm>
            <a:off x="4849196" y="4793943"/>
            <a:ext cx="0" cy="372862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Düz Ok Bağlayıcısı 27"/>
          <p:cNvCxnSpPr/>
          <p:nvPr/>
        </p:nvCxnSpPr>
        <p:spPr>
          <a:xfrm>
            <a:off x="5599058" y="4793943"/>
            <a:ext cx="0" cy="372862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Düz Ok Bağlayıcısı 28"/>
          <p:cNvCxnSpPr/>
          <p:nvPr/>
        </p:nvCxnSpPr>
        <p:spPr>
          <a:xfrm>
            <a:off x="6319259" y="4793943"/>
            <a:ext cx="0" cy="372862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Düz Ok Bağlayıcısı 29"/>
          <p:cNvCxnSpPr/>
          <p:nvPr/>
        </p:nvCxnSpPr>
        <p:spPr>
          <a:xfrm>
            <a:off x="7099385" y="4793943"/>
            <a:ext cx="0" cy="372862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Düz Ok Bağlayıcısı 30"/>
          <p:cNvCxnSpPr/>
          <p:nvPr/>
        </p:nvCxnSpPr>
        <p:spPr>
          <a:xfrm>
            <a:off x="7859537" y="4792750"/>
            <a:ext cx="0" cy="372862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54" name="Picture 6" descr="ibrahim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489" y="5526640"/>
            <a:ext cx="666494" cy="11848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3" name="Metin kutusu 32"/>
          <p:cNvSpPr txBox="1"/>
          <p:nvPr/>
        </p:nvSpPr>
        <p:spPr>
          <a:xfrm>
            <a:off x="-17698" y="5198168"/>
            <a:ext cx="99418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i-FI" sz="700" b="1" dirty="0" smtClean="0"/>
              <a:t>Prof. Dr. </a:t>
            </a:r>
          </a:p>
          <a:p>
            <a:pPr algn="ctr"/>
            <a:r>
              <a:rPr lang="tr-TR" sz="700" b="1" dirty="0" smtClean="0"/>
              <a:t>İbrahim </a:t>
            </a:r>
            <a:r>
              <a:rPr lang="tr-TR" sz="700" b="1" dirty="0"/>
              <a:t>TÜRKOĞLU</a:t>
            </a:r>
            <a:endParaRPr lang="fi-FI" sz="700" b="1" dirty="0" smtClean="0"/>
          </a:p>
        </p:txBody>
      </p:sp>
      <p:pic>
        <p:nvPicPr>
          <p:cNvPr id="2056" name="Picture 8" descr="engin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8239" y="5526640"/>
            <a:ext cx="656525" cy="11848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5" name="Metin kutusu 34"/>
          <p:cNvSpPr txBox="1"/>
          <p:nvPr/>
        </p:nvSpPr>
        <p:spPr>
          <a:xfrm>
            <a:off x="822604" y="5190770"/>
            <a:ext cx="66075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i-FI" sz="700" b="1" dirty="0" smtClean="0"/>
              <a:t>Prof. Dr. </a:t>
            </a:r>
          </a:p>
          <a:p>
            <a:pPr algn="ctr"/>
            <a:r>
              <a:rPr lang="tr-TR" sz="700" b="1" dirty="0"/>
              <a:t> Engin AVCI</a:t>
            </a:r>
            <a:endParaRPr lang="fi-FI" sz="700" b="1" dirty="0" smtClean="0"/>
          </a:p>
        </p:txBody>
      </p:sp>
      <p:sp>
        <p:nvSpPr>
          <p:cNvPr id="37" name="Metin kutusu 36"/>
          <p:cNvSpPr txBox="1"/>
          <p:nvPr/>
        </p:nvSpPr>
        <p:spPr>
          <a:xfrm>
            <a:off x="1391199" y="5183368"/>
            <a:ext cx="87075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i-FI" sz="700" b="1" dirty="0" smtClean="0"/>
              <a:t>Assoc. Prof. Dr. </a:t>
            </a:r>
          </a:p>
          <a:p>
            <a:pPr algn="ctr"/>
            <a:r>
              <a:rPr lang="tr-TR" sz="700" b="1" dirty="0"/>
              <a:t>Bilal ALATAŞ</a:t>
            </a:r>
            <a:endParaRPr lang="fi-FI" sz="700" b="1" dirty="0" smtClean="0"/>
          </a:p>
        </p:txBody>
      </p:sp>
      <p:pic>
        <p:nvPicPr>
          <p:cNvPr id="2058" name="Picture 10" descr="bilal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7925" y="5526640"/>
            <a:ext cx="642231" cy="11848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9" name="Metin kutusu 38"/>
          <p:cNvSpPr txBox="1"/>
          <p:nvPr/>
        </p:nvSpPr>
        <p:spPr>
          <a:xfrm>
            <a:off x="2091642" y="5165612"/>
            <a:ext cx="91082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i-FI" sz="700" b="1" dirty="0" smtClean="0"/>
              <a:t>Assoc. Prof. Dr. </a:t>
            </a:r>
          </a:p>
          <a:p>
            <a:pPr algn="ctr"/>
            <a:r>
              <a:rPr lang="tr-TR" sz="700" b="1" dirty="0"/>
              <a:t>Erkan TANYILDIZI</a:t>
            </a:r>
            <a:endParaRPr lang="fi-FI" sz="700" b="1" dirty="0" smtClean="0"/>
          </a:p>
        </p:txBody>
      </p:sp>
      <p:pic>
        <p:nvPicPr>
          <p:cNvPr id="2060" name="Picture 12" descr="erkan.jp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13318" y="5526640"/>
            <a:ext cx="629756" cy="11848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1" name="Metin kutusu 40"/>
          <p:cNvSpPr txBox="1"/>
          <p:nvPr/>
        </p:nvSpPr>
        <p:spPr>
          <a:xfrm>
            <a:off x="2850252" y="5156734"/>
            <a:ext cx="87395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i-FI" sz="700" b="1" dirty="0" smtClean="0"/>
              <a:t>Assist. Prof. Dr. </a:t>
            </a:r>
          </a:p>
          <a:p>
            <a:pPr algn="ctr"/>
            <a:r>
              <a:rPr lang="tr-TR" sz="700" b="1" dirty="0"/>
              <a:t>Mustafa ULAŞ</a:t>
            </a:r>
            <a:endParaRPr lang="fi-FI" sz="700" b="1" dirty="0" smtClean="0"/>
          </a:p>
        </p:txBody>
      </p:sp>
      <p:pic>
        <p:nvPicPr>
          <p:cNvPr id="2062" name="Picture 14" descr="mustafa.jp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42581" y="5534946"/>
            <a:ext cx="646766" cy="11765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3" name="Metin kutusu 42"/>
          <p:cNvSpPr txBox="1"/>
          <p:nvPr/>
        </p:nvSpPr>
        <p:spPr>
          <a:xfrm>
            <a:off x="3636950" y="5156734"/>
            <a:ext cx="87395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i-FI" sz="700" b="1" dirty="0" smtClean="0"/>
              <a:t>Assist. Prof. Dr. </a:t>
            </a:r>
          </a:p>
          <a:p>
            <a:pPr algn="ctr"/>
            <a:r>
              <a:rPr lang="tr-TR" sz="700" b="1" dirty="0" smtClean="0"/>
              <a:t>Seda TUNCER</a:t>
            </a:r>
            <a:endParaRPr lang="fi-FI" sz="700" b="1" dirty="0" smtClean="0"/>
          </a:p>
        </p:txBody>
      </p:sp>
      <p:pic>
        <p:nvPicPr>
          <p:cNvPr id="2064" name="Picture 16" descr="seda.jpg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42122" y="5526066"/>
            <a:ext cx="689302" cy="11854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5" name="Metin kutusu 44"/>
          <p:cNvSpPr txBox="1"/>
          <p:nvPr/>
        </p:nvSpPr>
        <p:spPr>
          <a:xfrm>
            <a:off x="5179505" y="5138978"/>
            <a:ext cx="84029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i-FI" sz="700" b="1" dirty="0" smtClean="0"/>
              <a:t>Lecturer</a:t>
            </a:r>
          </a:p>
          <a:p>
            <a:pPr algn="ctr"/>
            <a:r>
              <a:rPr lang="en-US" sz="700" b="1" dirty="0" err="1" smtClean="0"/>
              <a:t>Malek</a:t>
            </a:r>
            <a:r>
              <a:rPr lang="en-US" sz="700" b="1" dirty="0" smtClean="0"/>
              <a:t> HARBAWI</a:t>
            </a:r>
            <a:endParaRPr lang="fi-FI" sz="700" b="1" dirty="0" smtClean="0"/>
          </a:p>
        </p:txBody>
      </p:sp>
      <p:pic>
        <p:nvPicPr>
          <p:cNvPr id="2066" name="Picture 18" descr="fatih.jpg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5800" y="5534944"/>
            <a:ext cx="642359" cy="11765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7" name="Metin kutusu 46"/>
          <p:cNvSpPr txBox="1"/>
          <p:nvPr/>
        </p:nvSpPr>
        <p:spPr>
          <a:xfrm>
            <a:off x="4413954" y="5156734"/>
            <a:ext cx="87876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i-FI" sz="700" b="1" dirty="0" smtClean="0"/>
              <a:t>Res. Assist. Dr. </a:t>
            </a:r>
          </a:p>
          <a:p>
            <a:pPr algn="ctr"/>
            <a:r>
              <a:rPr lang="tr-TR" sz="700" b="1" dirty="0"/>
              <a:t>Fatih ÖZKAYNAK</a:t>
            </a:r>
            <a:endParaRPr lang="fi-FI" sz="700" b="1" dirty="0" smtClean="0"/>
          </a:p>
        </p:txBody>
      </p:sp>
      <p:pic>
        <p:nvPicPr>
          <p:cNvPr id="2068" name="Picture 20" descr="mbaykara.jpg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99464" y="5508311"/>
            <a:ext cx="702925" cy="1176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9" name="Metin kutusu 48"/>
          <p:cNvSpPr txBox="1"/>
          <p:nvPr/>
        </p:nvSpPr>
        <p:spPr>
          <a:xfrm>
            <a:off x="5874294" y="5180413"/>
            <a:ext cx="105990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i-FI" sz="700" b="1" dirty="0" smtClean="0"/>
              <a:t>Res. Assist. </a:t>
            </a:r>
          </a:p>
          <a:p>
            <a:pPr algn="ctr"/>
            <a:r>
              <a:rPr lang="tr-TR" sz="700" b="1" dirty="0"/>
              <a:t>Muhammet BAYKARA</a:t>
            </a:r>
            <a:endParaRPr lang="fi-FI" sz="700" b="1" dirty="0" smtClean="0"/>
          </a:p>
        </p:txBody>
      </p:sp>
      <p:sp>
        <p:nvSpPr>
          <p:cNvPr id="50" name="Metin kutusu 49"/>
          <p:cNvSpPr txBox="1"/>
          <p:nvPr/>
        </p:nvSpPr>
        <p:spPr>
          <a:xfrm>
            <a:off x="6806099" y="5181892"/>
            <a:ext cx="73770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i-FI" sz="700" b="1" dirty="0" smtClean="0"/>
              <a:t>Res. Assist. </a:t>
            </a:r>
          </a:p>
          <a:p>
            <a:pPr algn="ctr"/>
            <a:r>
              <a:rPr lang="tr-TR" sz="700" b="1" dirty="0"/>
              <a:t> Zafer GÜLER</a:t>
            </a:r>
            <a:endParaRPr lang="fi-FI" sz="700" b="1" dirty="0" smtClean="0"/>
          </a:p>
        </p:txBody>
      </p:sp>
      <p:pic>
        <p:nvPicPr>
          <p:cNvPr id="2070" name="Picture 22" descr="zguler.jpg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58083" y="5508310"/>
            <a:ext cx="670924" cy="1176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52" name="Düz Ok Bağlayıcısı 51"/>
          <p:cNvCxnSpPr/>
          <p:nvPr/>
        </p:nvCxnSpPr>
        <p:spPr>
          <a:xfrm>
            <a:off x="8613027" y="4798672"/>
            <a:ext cx="0" cy="372862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Metin kutusu 53"/>
          <p:cNvSpPr txBox="1"/>
          <p:nvPr/>
        </p:nvSpPr>
        <p:spPr>
          <a:xfrm>
            <a:off x="7467875" y="5165612"/>
            <a:ext cx="78258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i-FI" sz="700" b="1" dirty="0" smtClean="0"/>
              <a:t>Res. Assist. </a:t>
            </a:r>
          </a:p>
          <a:p>
            <a:pPr algn="ctr"/>
            <a:r>
              <a:rPr lang="tr-TR" sz="700" b="1" dirty="0"/>
              <a:t>Nilay YILDIRIM</a:t>
            </a:r>
            <a:endParaRPr lang="fi-FI" sz="700" b="1" dirty="0" smtClean="0"/>
          </a:p>
        </p:txBody>
      </p:sp>
      <p:pic>
        <p:nvPicPr>
          <p:cNvPr id="2072" name="Picture 24" descr="nilay.jpg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1904" y="5508310"/>
            <a:ext cx="645128" cy="1176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74" name="Picture 26" descr="osman.jpg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95429" y="5508310"/>
            <a:ext cx="667339" cy="1176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8" name="Metin kutusu 57"/>
          <p:cNvSpPr txBox="1"/>
          <p:nvPr/>
        </p:nvSpPr>
        <p:spPr>
          <a:xfrm>
            <a:off x="8244678" y="5165612"/>
            <a:ext cx="76174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i-FI" sz="700" b="1" dirty="0" smtClean="0"/>
              <a:t>Res. Assist. </a:t>
            </a:r>
          </a:p>
          <a:p>
            <a:pPr algn="ctr"/>
            <a:r>
              <a:rPr lang="tr-TR" sz="700" b="1" dirty="0"/>
              <a:t>Osman ALTAY</a:t>
            </a:r>
            <a:endParaRPr lang="fi-FI" sz="700" b="1" dirty="0" smtClean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16" cstate="print">
            <a:extLst>
              <a:ext uri="{BEBA8EAE-BF5A-486C-A8C5-ECC9F3942E4B}">
                <a14:imgProps xmlns:a14="http://schemas.microsoft.com/office/drawing/2010/main">
                  <a14:imgLayer r:embed="rId17">
                    <a14:imgEffect>
                      <a14:sharpenSoften amount="25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1600" y="5523945"/>
            <a:ext cx="768132" cy="11816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20225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152400"/>
            <a:ext cx="8610600" cy="914400"/>
          </a:xfrm>
        </p:spPr>
        <p:txBody>
          <a:bodyPr/>
          <a:lstStyle/>
          <a:p>
            <a:pPr marL="0" indent="0" algn="l">
              <a:buNone/>
            </a:pPr>
            <a:r>
              <a:rPr lang="en-US" sz="3200" dirty="0" smtClean="0">
                <a:solidFill>
                  <a:srgbClr val="FF0000"/>
                </a:solidFill>
                <a:latin typeface="Bell MT" panose="02020503060305020303" pitchFamily="18" charset="0"/>
              </a:rPr>
              <a:t>Software Engineering Department – </a:t>
            </a:r>
            <a:r>
              <a:rPr lang="en-US" sz="3200" dirty="0" err="1" smtClean="0">
                <a:solidFill>
                  <a:srgbClr val="FF0000"/>
                </a:solidFill>
                <a:latin typeface="Bell MT" panose="02020503060305020303" pitchFamily="18" charset="0"/>
              </a:rPr>
              <a:t>Cont</a:t>
            </a:r>
            <a:r>
              <a:rPr lang="en-US" sz="3200" dirty="0" smtClean="0">
                <a:solidFill>
                  <a:srgbClr val="FF0000"/>
                </a:solidFill>
                <a:latin typeface="Bell MT" panose="02020503060305020303" pitchFamily="18" charset="0"/>
              </a:rPr>
              <a:t>…</a:t>
            </a:r>
            <a:endParaRPr lang="en-US" sz="3200" dirty="0">
              <a:solidFill>
                <a:srgbClr val="FF0000"/>
              </a:solidFill>
              <a:latin typeface="Bell MT" panose="02020503060305020303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381000" y="1600200"/>
            <a:ext cx="8229600" cy="5029200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en-US" dirty="0" smtClean="0"/>
              <a:t> Established in 2009.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dirty="0"/>
              <a:t> </a:t>
            </a:r>
            <a:r>
              <a:rPr lang="en-US" dirty="0" smtClean="0"/>
              <a:t>61 Graduate students – 15 Internationals (up to Spring sem. 2015).</a:t>
            </a:r>
          </a:p>
          <a:p>
            <a:pPr marL="45720" indent="0">
              <a:buNone/>
            </a:pPr>
            <a:endParaRPr lang="en-US" dirty="0" smtClean="0"/>
          </a:p>
          <a:p>
            <a:pPr marL="45720" indent="0">
              <a:buNone/>
            </a:pPr>
            <a:endParaRPr lang="en-US" dirty="0" smtClean="0"/>
          </a:p>
        </p:txBody>
      </p:sp>
      <p:sp>
        <p:nvSpPr>
          <p:cNvPr id="4" name="TextBox 3"/>
          <p:cNvSpPr txBox="1"/>
          <p:nvPr/>
        </p:nvSpPr>
        <p:spPr>
          <a:xfrm>
            <a:off x="457200" y="990600"/>
            <a:ext cx="7772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chemeClr val="accent1">
                    <a:lumMod val="75000"/>
                  </a:schemeClr>
                </a:solidFill>
              </a:rPr>
              <a:t>Facts &amp; Figures (Programs &amp; Students) </a:t>
            </a:r>
            <a:endParaRPr lang="en-US" sz="28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" y="3200400"/>
            <a:ext cx="4572000" cy="35433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0600" y="2531076"/>
            <a:ext cx="4191000" cy="3460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27323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152400"/>
            <a:ext cx="8610600" cy="914400"/>
          </a:xfrm>
        </p:spPr>
        <p:txBody>
          <a:bodyPr/>
          <a:lstStyle/>
          <a:p>
            <a:pPr marL="0" indent="0" algn="l">
              <a:buNone/>
            </a:pPr>
            <a:r>
              <a:rPr lang="en-US" sz="3200" dirty="0" smtClean="0">
                <a:solidFill>
                  <a:srgbClr val="FF0000"/>
                </a:solidFill>
                <a:latin typeface="Bell MT" panose="02020503060305020303" pitchFamily="18" charset="0"/>
              </a:rPr>
              <a:t>Software Engineering Department – </a:t>
            </a:r>
            <a:r>
              <a:rPr lang="en-US" sz="3200" dirty="0" err="1" smtClean="0">
                <a:solidFill>
                  <a:srgbClr val="FF0000"/>
                </a:solidFill>
                <a:latin typeface="Bell MT" panose="02020503060305020303" pitchFamily="18" charset="0"/>
              </a:rPr>
              <a:t>Cont</a:t>
            </a:r>
            <a:r>
              <a:rPr lang="en-US" sz="3200" dirty="0" smtClean="0">
                <a:solidFill>
                  <a:srgbClr val="FF0000"/>
                </a:solidFill>
                <a:latin typeface="Bell MT" panose="02020503060305020303" pitchFamily="18" charset="0"/>
              </a:rPr>
              <a:t>…</a:t>
            </a:r>
            <a:endParaRPr lang="en-US" sz="3200" dirty="0">
              <a:solidFill>
                <a:srgbClr val="FF0000"/>
              </a:solidFill>
              <a:latin typeface="Bell MT" panose="02020503060305020303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381000" y="1600200"/>
            <a:ext cx="8229600" cy="5029200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en-US" dirty="0" smtClean="0"/>
              <a:t> Two main streams of Undergraduate studies: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dirty="0" smtClean="0"/>
              <a:t> General High School (without foundation) – 642 students.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dirty="0"/>
              <a:t> </a:t>
            </a:r>
            <a:r>
              <a:rPr lang="en-US" dirty="0" smtClean="0"/>
              <a:t>Technical Vocational High School (with foundation) – 104 students.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dirty="0"/>
              <a:t> </a:t>
            </a:r>
            <a:r>
              <a:rPr lang="en-US" dirty="0" smtClean="0"/>
              <a:t>Two streams, normal &amp; </a:t>
            </a:r>
          </a:p>
          <a:p>
            <a:pPr marL="365760" lvl="1" indent="0">
              <a:buNone/>
            </a:pPr>
            <a:r>
              <a:rPr lang="en-US" dirty="0" smtClean="0"/>
              <a:t>     night education.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57200" y="990600"/>
            <a:ext cx="8458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chemeClr val="accent1">
                    <a:lumMod val="75000"/>
                  </a:schemeClr>
                </a:solidFill>
              </a:rPr>
              <a:t>Facts &amp; Figures (Programs &amp; Students – </a:t>
            </a:r>
            <a:r>
              <a:rPr lang="en-US" sz="2800" b="1" dirty="0" err="1" smtClean="0">
                <a:solidFill>
                  <a:schemeClr val="accent1">
                    <a:lumMod val="75000"/>
                  </a:schemeClr>
                </a:solidFill>
              </a:rPr>
              <a:t>Cont</a:t>
            </a:r>
            <a:r>
              <a:rPr lang="en-US" sz="2800" b="1" dirty="0" smtClean="0">
                <a:solidFill>
                  <a:schemeClr val="accent1">
                    <a:lumMod val="75000"/>
                  </a:schemeClr>
                </a:solidFill>
              </a:rPr>
              <a:t>…) </a:t>
            </a:r>
            <a:endParaRPr lang="en-US" sz="28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3962400"/>
            <a:ext cx="4331610" cy="288249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2895600"/>
            <a:ext cx="4476750" cy="2971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22441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152400"/>
            <a:ext cx="8610600" cy="914400"/>
          </a:xfrm>
        </p:spPr>
        <p:txBody>
          <a:bodyPr/>
          <a:lstStyle/>
          <a:p>
            <a:pPr marL="0" indent="0" algn="l">
              <a:buNone/>
            </a:pPr>
            <a:r>
              <a:rPr lang="en-US" sz="3200" dirty="0" smtClean="0">
                <a:solidFill>
                  <a:srgbClr val="FF0000"/>
                </a:solidFill>
                <a:latin typeface="Bell MT" panose="02020503060305020303" pitchFamily="18" charset="0"/>
              </a:rPr>
              <a:t>Software Engineering Department – </a:t>
            </a:r>
            <a:r>
              <a:rPr lang="en-US" sz="3200" dirty="0" err="1" smtClean="0">
                <a:solidFill>
                  <a:srgbClr val="FF0000"/>
                </a:solidFill>
                <a:latin typeface="Bell MT" panose="02020503060305020303" pitchFamily="18" charset="0"/>
              </a:rPr>
              <a:t>Cont</a:t>
            </a:r>
            <a:r>
              <a:rPr lang="en-US" sz="3200" dirty="0" smtClean="0">
                <a:solidFill>
                  <a:srgbClr val="FF0000"/>
                </a:solidFill>
                <a:latin typeface="Bell MT" panose="02020503060305020303" pitchFamily="18" charset="0"/>
              </a:rPr>
              <a:t>…</a:t>
            </a:r>
            <a:endParaRPr lang="en-US" sz="3200" dirty="0">
              <a:solidFill>
                <a:srgbClr val="FF0000"/>
              </a:solidFill>
              <a:latin typeface="Bell MT" panose="02020503060305020303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381000" y="1447800"/>
            <a:ext cx="8229600" cy="5029200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en-US" dirty="0" smtClean="0"/>
              <a:t>Dual Degree Program (UOLP- Sam Houston State University): 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dirty="0" smtClean="0"/>
              <a:t> Established in 2012; In collaboration with Sam Houston State University (SHSU).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dirty="0" smtClean="0"/>
              <a:t> 1(English Preparatory Level) + 2 (FU) + 2 (SHSU).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dirty="0" smtClean="0"/>
              <a:t> 88 students (up to spring sem. 2015).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dirty="0" smtClean="0"/>
              <a:t> Dual certificates are granted upon accomplishing the program.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57200" y="838200"/>
            <a:ext cx="8458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chemeClr val="accent1">
                    <a:lumMod val="75000"/>
                  </a:schemeClr>
                </a:solidFill>
              </a:rPr>
              <a:t>Facts &amp; Figures (Programs &amp; Students – </a:t>
            </a:r>
            <a:r>
              <a:rPr lang="en-US" sz="2800" b="1" dirty="0" err="1" smtClean="0">
                <a:solidFill>
                  <a:schemeClr val="accent1">
                    <a:lumMod val="75000"/>
                  </a:schemeClr>
                </a:solidFill>
              </a:rPr>
              <a:t>Cont</a:t>
            </a:r>
            <a:r>
              <a:rPr lang="en-US" sz="2800" b="1" dirty="0" smtClean="0">
                <a:solidFill>
                  <a:schemeClr val="accent1">
                    <a:lumMod val="75000"/>
                  </a:schemeClr>
                </a:solidFill>
              </a:rPr>
              <a:t>…) </a:t>
            </a:r>
            <a:endParaRPr lang="en-US" sz="28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60075" y="3851190"/>
            <a:ext cx="2926493" cy="288942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673" y="3954162"/>
            <a:ext cx="4304627" cy="27967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83710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152400"/>
            <a:ext cx="8610600" cy="914400"/>
          </a:xfrm>
        </p:spPr>
        <p:txBody>
          <a:bodyPr/>
          <a:lstStyle/>
          <a:p>
            <a:pPr marL="0" indent="0" algn="l">
              <a:buNone/>
            </a:pPr>
            <a:r>
              <a:rPr lang="en-US" sz="3200" dirty="0" smtClean="0">
                <a:solidFill>
                  <a:srgbClr val="FF0000"/>
                </a:solidFill>
                <a:latin typeface="Bell MT" panose="02020503060305020303" pitchFamily="18" charset="0"/>
              </a:rPr>
              <a:t>Software Engineering Department – </a:t>
            </a:r>
            <a:r>
              <a:rPr lang="en-US" sz="3200" dirty="0" err="1" smtClean="0">
                <a:solidFill>
                  <a:srgbClr val="FF0000"/>
                </a:solidFill>
                <a:latin typeface="Bell MT" panose="02020503060305020303" pitchFamily="18" charset="0"/>
              </a:rPr>
              <a:t>Cont</a:t>
            </a:r>
            <a:r>
              <a:rPr lang="en-US" sz="3200" dirty="0" smtClean="0">
                <a:solidFill>
                  <a:srgbClr val="FF0000"/>
                </a:solidFill>
                <a:latin typeface="Bell MT" panose="02020503060305020303" pitchFamily="18" charset="0"/>
              </a:rPr>
              <a:t>…</a:t>
            </a:r>
            <a:endParaRPr lang="en-US" sz="3200" dirty="0">
              <a:solidFill>
                <a:srgbClr val="FF0000"/>
              </a:solidFill>
              <a:latin typeface="Bell MT" panose="02020503060305020303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381000" y="1676400"/>
            <a:ext cx="8229600" cy="4876800"/>
          </a:xfrm>
        </p:spPr>
        <p:txBody>
          <a:bodyPr>
            <a:normAutofit/>
          </a:bodyPr>
          <a:lstStyle/>
          <a:p>
            <a:pPr algn="just">
              <a:buFont typeface="Wingdings" panose="05000000000000000000" pitchFamily="2" charset="2"/>
              <a:buChar char="Ø"/>
            </a:pPr>
            <a:r>
              <a:rPr lang="en-US" dirty="0" smtClean="0"/>
              <a:t> For local students, to get enrolled </a:t>
            </a:r>
            <a:r>
              <a:rPr lang="en-US" dirty="0"/>
              <a:t>under </a:t>
            </a:r>
            <a:r>
              <a:rPr lang="en-US" dirty="0" smtClean="0"/>
              <a:t>SED, the candidate posses either general high school certificate or technical vocational high school certificate, and passing the university entrance exams (YGS-LYS).</a:t>
            </a:r>
          </a:p>
          <a:p>
            <a:pPr marL="45720" indent="0" algn="just">
              <a:buNone/>
            </a:pPr>
            <a:endParaRPr lang="en-US" dirty="0" smtClean="0"/>
          </a:p>
          <a:p>
            <a:pPr algn="just">
              <a:buFont typeface="Wingdings" panose="05000000000000000000" pitchFamily="2" charset="2"/>
              <a:buChar char="Ø"/>
            </a:pPr>
            <a:r>
              <a:rPr lang="en-US" dirty="0"/>
              <a:t> Founded in 1973, ÖSYM is </a:t>
            </a:r>
            <a:endParaRPr lang="en-US" dirty="0" smtClean="0"/>
          </a:p>
          <a:p>
            <a:pPr marL="45720" indent="0" algn="just">
              <a:buNone/>
            </a:pPr>
            <a:r>
              <a:rPr lang="en-US" dirty="0"/>
              <a:t> </a:t>
            </a:r>
            <a:r>
              <a:rPr lang="en-US" dirty="0" smtClean="0"/>
              <a:t>   the </a:t>
            </a:r>
            <a:r>
              <a:rPr lang="en-US" dirty="0"/>
              <a:t>body </a:t>
            </a:r>
            <a:r>
              <a:rPr lang="en-US" dirty="0" smtClean="0"/>
              <a:t> responsible  for </a:t>
            </a:r>
          </a:p>
          <a:p>
            <a:pPr marL="45720" indent="0" algn="just">
              <a:buNone/>
            </a:pPr>
            <a:r>
              <a:rPr lang="en-US" dirty="0"/>
              <a:t> </a:t>
            </a:r>
            <a:r>
              <a:rPr lang="en-US" dirty="0" smtClean="0"/>
              <a:t>   organizing   the   national </a:t>
            </a:r>
          </a:p>
          <a:p>
            <a:pPr marL="45720" indent="0" algn="just">
              <a:buNone/>
            </a:pPr>
            <a:r>
              <a:rPr lang="en-US" dirty="0"/>
              <a:t> </a:t>
            </a:r>
            <a:r>
              <a:rPr lang="en-US" dirty="0" smtClean="0"/>
              <a:t>   level  university  entrance </a:t>
            </a:r>
          </a:p>
          <a:p>
            <a:pPr marL="45720" indent="0" algn="just">
              <a:buNone/>
            </a:pPr>
            <a:r>
              <a:rPr lang="en-US" dirty="0"/>
              <a:t> </a:t>
            </a:r>
            <a:r>
              <a:rPr lang="en-US" dirty="0" smtClean="0"/>
              <a:t>   examination </a:t>
            </a:r>
            <a:r>
              <a:rPr lang="en-US" dirty="0"/>
              <a:t>YGS-LYS, </a:t>
            </a:r>
            <a:r>
              <a:rPr lang="en-US" dirty="0" smtClean="0"/>
              <a:t>and </a:t>
            </a:r>
            <a:r>
              <a:rPr lang="en-US" dirty="0"/>
              <a:t>several other large </a:t>
            </a:r>
            <a:r>
              <a:rPr lang="en-US" dirty="0" smtClean="0"/>
              <a:t>scale</a:t>
            </a:r>
          </a:p>
          <a:p>
            <a:pPr marL="45720" indent="0" algn="just">
              <a:buNone/>
            </a:pPr>
            <a:r>
              <a:rPr lang="en-US" dirty="0"/>
              <a:t> </a:t>
            </a:r>
            <a:r>
              <a:rPr lang="en-US" dirty="0" smtClean="0"/>
              <a:t>   </a:t>
            </a:r>
            <a:r>
              <a:rPr lang="en-US" dirty="0"/>
              <a:t>examinations in </a:t>
            </a:r>
            <a:r>
              <a:rPr lang="en-US" dirty="0" smtClean="0"/>
              <a:t>Turkey.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57200" y="990600"/>
            <a:ext cx="8458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chemeClr val="accent1">
                    <a:lumMod val="75000"/>
                  </a:schemeClr>
                </a:solidFill>
              </a:rPr>
              <a:t>Facts &amp; Figures (Programs &amp; Students – </a:t>
            </a:r>
            <a:r>
              <a:rPr lang="en-US" sz="2800" b="1" dirty="0" err="1" smtClean="0">
                <a:solidFill>
                  <a:schemeClr val="accent1">
                    <a:lumMod val="75000"/>
                  </a:schemeClr>
                </a:solidFill>
              </a:rPr>
              <a:t>Cont</a:t>
            </a:r>
            <a:r>
              <a:rPr lang="en-US" sz="2800" b="1" dirty="0" smtClean="0">
                <a:solidFill>
                  <a:schemeClr val="accent1">
                    <a:lumMod val="75000"/>
                  </a:schemeClr>
                </a:solidFill>
              </a:rPr>
              <a:t>…) </a:t>
            </a:r>
            <a:endParaRPr lang="en-US" sz="28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5" name="AutoShape 2" descr="Image result for ösym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2054" name="Picture 6" descr="http://www.ygsgiris.com/wp-content/uploads/2015/07/YGS-Giri%C5%9F-Yeri-YGS-Giri%C5%9F-Yerleri-Sorgulama-Mart-2016-YGS-Giri%C5%9F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973" t="16177" r="21236" b="18218"/>
          <a:stretch/>
        </p:blipFill>
        <p:spPr bwMode="auto">
          <a:xfrm>
            <a:off x="4708954" y="3048000"/>
            <a:ext cx="3509319" cy="22118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75501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152400"/>
            <a:ext cx="8610600" cy="914400"/>
          </a:xfrm>
        </p:spPr>
        <p:txBody>
          <a:bodyPr/>
          <a:lstStyle/>
          <a:p>
            <a:pPr marL="0" indent="0" algn="l">
              <a:buNone/>
            </a:pPr>
            <a:r>
              <a:rPr lang="en-US" sz="3200" dirty="0" smtClean="0">
                <a:solidFill>
                  <a:srgbClr val="FF0000"/>
                </a:solidFill>
                <a:latin typeface="Bell MT" panose="02020503060305020303" pitchFamily="18" charset="0"/>
              </a:rPr>
              <a:t>Software Engineering Department – </a:t>
            </a:r>
            <a:r>
              <a:rPr lang="en-US" sz="3200" dirty="0" err="1" smtClean="0">
                <a:solidFill>
                  <a:srgbClr val="FF0000"/>
                </a:solidFill>
                <a:latin typeface="Bell MT" panose="02020503060305020303" pitchFamily="18" charset="0"/>
              </a:rPr>
              <a:t>Cont</a:t>
            </a:r>
            <a:r>
              <a:rPr lang="en-US" sz="3200" dirty="0" smtClean="0">
                <a:solidFill>
                  <a:srgbClr val="FF0000"/>
                </a:solidFill>
                <a:latin typeface="Bell MT" panose="02020503060305020303" pitchFamily="18" charset="0"/>
              </a:rPr>
              <a:t>…</a:t>
            </a:r>
            <a:endParaRPr lang="en-US" sz="3200" dirty="0">
              <a:solidFill>
                <a:srgbClr val="FF0000"/>
              </a:solidFill>
              <a:latin typeface="Bell MT" panose="02020503060305020303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381000" y="1447800"/>
            <a:ext cx="8229600" cy="4876800"/>
          </a:xfrm>
        </p:spPr>
        <p:txBody>
          <a:bodyPr>
            <a:normAutofit/>
          </a:bodyPr>
          <a:lstStyle/>
          <a:p>
            <a:pPr algn="just">
              <a:buFont typeface="Wingdings" panose="05000000000000000000" pitchFamily="2" charset="2"/>
              <a:buChar char="Ø"/>
            </a:pPr>
            <a:r>
              <a:rPr lang="en-US" dirty="0" smtClean="0"/>
              <a:t>There is also quota constrain as follows:</a:t>
            </a:r>
          </a:p>
          <a:p>
            <a:pPr lvl="1" algn="just">
              <a:buFont typeface="Wingdings" panose="05000000000000000000" pitchFamily="2" charset="2"/>
              <a:buChar char="Ø"/>
            </a:pPr>
            <a:r>
              <a:rPr lang="en-US" dirty="0" smtClean="0"/>
              <a:t> 66 seats for normal education – (3 for International candidates).</a:t>
            </a:r>
          </a:p>
          <a:p>
            <a:pPr lvl="1" algn="just">
              <a:buFont typeface="Wingdings" panose="05000000000000000000" pitchFamily="2" charset="2"/>
              <a:buChar char="Ø"/>
            </a:pPr>
            <a:r>
              <a:rPr lang="en-US" dirty="0"/>
              <a:t> </a:t>
            </a:r>
            <a:r>
              <a:rPr lang="en-US" dirty="0" smtClean="0"/>
              <a:t>66 seats for second education - </a:t>
            </a:r>
            <a:r>
              <a:rPr lang="en-US" dirty="0"/>
              <a:t>(3 for International candidates</a:t>
            </a:r>
            <a:r>
              <a:rPr lang="en-US" dirty="0" smtClean="0"/>
              <a:t>).</a:t>
            </a:r>
          </a:p>
          <a:p>
            <a:pPr lvl="1" algn="just">
              <a:buFont typeface="Wingdings" panose="05000000000000000000" pitchFamily="2" charset="2"/>
              <a:buChar char="Ø"/>
            </a:pPr>
            <a:r>
              <a:rPr lang="en-US" dirty="0"/>
              <a:t> </a:t>
            </a:r>
            <a:r>
              <a:rPr lang="en-US" dirty="0" smtClean="0"/>
              <a:t>40 seats for UOLP-SHSU - (10 </a:t>
            </a:r>
            <a:r>
              <a:rPr lang="en-US" dirty="0"/>
              <a:t>for International candidates</a:t>
            </a:r>
            <a:r>
              <a:rPr lang="en-US" dirty="0" smtClean="0"/>
              <a:t>).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en-US" dirty="0" smtClean="0"/>
              <a:t> For international candidates, there are three exams can be considered as equivalent to university entrance exam, namely FUYOS, SAT1 and E-KUNIB.  </a:t>
            </a:r>
          </a:p>
          <a:p>
            <a:pPr lvl="1" algn="just">
              <a:buFont typeface="Wingdings" panose="05000000000000000000" pitchFamily="2" charset="2"/>
              <a:buChar char="Ø"/>
            </a:pPr>
            <a:endParaRPr lang="en-US" dirty="0" smtClean="0"/>
          </a:p>
        </p:txBody>
      </p:sp>
      <p:sp>
        <p:nvSpPr>
          <p:cNvPr id="4" name="TextBox 3"/>
          <p:cNvSpPr txBox="1"/>
          <p:nvPr/>
        </p:nvSpPr>
        <p:spPr>
          <a:xfrm>
            <a:off x="457200" y="838200"/>
            <a:ext cx="8458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chemeClr val="accent1">
                    <a:lumMod val="75000"/>
                  </a:schemeClr>
                </a:solidFill>
              </a:rPr>
              <a:t>Facts &amp; Figures (Programs &amp; Students – </a:t>
            </a:r>
            <a:r>
              <a:rPr lang="en-US" sz="2800" b="1" dirty="0" err="1" smtClean="0">
                <a:solidFill>
                  <a:schemeClr val="accent1">
                    <a:lumMod val="75000"/>
                  </a:schemeClr>
                </a:solidFill>
              </a:rPr>
              <a:t>Cont</a:t>
            </a:r>
            <a:r>
              <a:rPr lang="en-US" sz="2800" b="1" dirty="0" smtClean="0">
                <a:solidFill>
                  <a:schemeClr val="accent1">
                    <a:lumMod val="75000"/>
                  </a:schemeClr>
                </a:solidFill>
              </a:rPr>
              <a:t>…) </a:t>
            </a:r>
            <a:endParaRPr lang="en-US" sz="28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6300" y="4267200"/>
            <a:ext cx="3810000" cy="254317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0600" y="3962400"/>
            <a:ext cx="3810000" cy="25353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35631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152400"/>
            <a:ext cx="8610600" cy="914400"/>
          </a:xfrm>
        </p:spPr>
        <p:txBody>
          <a:bodyPr/>
          <a:lstStyle/>
          <a:p>
            <a:pPr marL="0" indent="0" algn="l">
              <a:buNone/>
            </a:pPr>
            <a:r>
              <a:rPr lang="en-US" sz="3200" dirty="0" smtClean="0">
                <a:solidFill>
                  <a:srgbClr val="FF0000"/>
                </a:solidFill>
                <a:latin typeface="Bell MT" panose="02020503060305020303" pitchFamily="18" charset="0"/>
              </a:rPr>
              <a:t>Software Engineering Department – </a:t>
            </a:r>
            <a:r>
              <a:rPr lang="en-US" sz="3200" dirty="0" err="1" smtClean="0">
                <a:solidFill>
                  <a:srgbClr val="FF0000"/>
                </a:solidFill>
                <a:latin typeface="Bell MT" panose="02020503060305020303" pitchFamily="18" charset="0"/>
              </a:rPr>
              <a:t>Cont</a:t>
            </a:r>
            <a:r>
              <a:rPr lang="en-US" sz="3200" dirty="0" smtClean="0">
                <a:solidFill>
                  <a:srgbClr val="FF0000"/>
                </a:solidFill>
                <a:latin typeface="Bell MT" panose="02020503060305020303" pitchFamily="18" charset="0"/>
              </a:rPr>
              <a:t>…</a:t>
            </a:r>
            <a:endParaRPr lang="en-US" sz="3200" dirty="0">
              <a:solidFill>
                <a:srgbClr val="FF0000"/>
              </a:solidFill>
              <a:latin typeface="Bell MT" panose="02020503060305020303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428368" y="1483043"/>
            <a:ext cx="8229600" cy="5029200"/>
          </a:xfrm>
        </p:spPr>
        <p:txBody>
          <a:bodyPr>
            <a:normAutofit/>
          </a:bodyPr>
          <a:lstStyle/>
          <a:p>
            <a:pPr algn="just">
              <a:buFont typeface="Wingdings" panose="05000000000000000000" pitchFamily="2" charset="2"/>
              <a:buChar char="Ø"/>
            </a:pPr>
            <a:r>
              <a:rPr lang="en-US" dirty="0" smtClean="0"/>
              <a:t> The Department is furnished with FOUR computer labs.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en-US" dirty="0"/>
              <a:t> </a:t>
            </a:r>
            <a:r>
              <a:rPr lang="en-US" dirty="0" smtClean="0"/>
              <a:t>The labs are equipped by 40 computers provided with all needed specialized software sets (full license from Microsoft).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en-US" dirty="0" smtClean="0"/>
              <a:t> Industrial Collaboration:</a:t>
            </a:r>
          </a:p>
          <a:p>
            <a:pPr lvl="1" algn="just">
              <a:buFont typeface="Wingdings" panose="05000000000000000000" pitchFamily="2" charset="2"/>
              <a:buChar char="Ø"/>
            </a:pPr>
            <a:r>
              <a:rPr lang="en-US" dirty="0"/>
              <a:t> </a:t>
            </a:r>
            <a:r>
              <a:rPr lang="en-US" dirty="0" smtClean="0"/>
              <a:t>Two (Summer Session) Internship.</a:t>
            </a:r>
          </a:p>
          <a:p>
            <a:pPr lvl="1" algn="just">
              <a:buFont typeface="Wingdings" panose="05000000000000000000" pitchFamily="2" charset="2"/>
              <a:buChar char="Ø"/>
            </a:pPr>
            <a:r>
              <a:rPr lang="en-US" dirty="0"/>
              <a:t> </a:t>
            </a:r>
            <a:r>
              <a:rPr lang="en-US" dirty="0" smtClean="0"/>
              <a:t>Practical Training in the last year (Spring/Fall </a:t>
            </a:r>
            <a:r>
              <a:rPr lang="en-US" dirty="0" err="1" smtClean="0"/>
              <a:t>sem</a:t>
            </a:r>
            <a:r>
              <a:rPr lang="en-US" dirty="0" smtClean="0"/>
              <a:t>) – Key difference from Engineering Faculty Programs.</a:t>
            </a:r>
          </a:p>
          <a:p>
            <a:pPr lvl="1" algn="just">
              <a:buFont typeface="Wingdings" panose="05000000000000000000" pitchFamily="2" charset="2"/>
              <a:buChar char="Ø"/>
            </a:pPr>
            <a:r>
              <a:rPr lang="en-US" dirty="0"/>
              <a:t> </a:t>
            </a:r>
            <a:r>
              <a:rPr lang="en-US" dirty="0" smtClean="0"/>
              <a:t>The collaboration is mainly with:</a:t>
            </a:r>
          </a:p>
          <a:p>
            <a:pPr lvl="2" algn="just">
              <a:buFont typeface="Wingdings" panose="05000000000000000000" pitchFamily="2" charset="2"/>
              <a:buChar char="Ø"/>
            </a:pPr>
            <a:r>
              <a:rPr lang="en-US" dirty="0" smtClean="0"/>
              <a:t> </a:t>
            </a:r>
            <a:r>
              <a:rPr lang="en-US" dirty="0" err="1" smtClean="0"/>
              <a:t>Triodor</a:t>
            </a:r>
            <a:r>
              <a:rPr lang="en-US" dirty="0" smtClean="0"/>
              <a:t> – Specialized in software solutions.</a:t>
            </a:r>
          </a:p>
          <a:p>
            <a:pPr lvl="2" algn="just">
              <a:buFont typeface="Wingdings" panose="05000000000000000000" pitchFamily="2" charset="2"/>
              <a:buChar char="Ø"/>
            </a:pPr>
            <a:r>
              <a:rPr lang="en-US" dirty="0"/>
              <a:t> </a:t>
            </a:r>
            <a:r>
              <a:rPr lang="en-US" dirty="0" smtClean="0"/>
              <a:t> </a:t>
            </a:r>
            <a:r>
              <a:rPr lang="en-US" dirty="0" err="1" smtClean="0"/>
              <a:t>Kentkart</a:t>
            </a:r>
            <a:r>
              <a:rPr lang="en-US" dirty="0" smtClean="0"/>
              <a:t> – Specialized in software solutions for </a:t>
            </a:r>
          </a:p>
          <a:p>
            <a:pPr marL="640080" lvl="2" indent="0" algn="just">
              <a:buNone/>
            </a:pPr>
            <a:r>
              <a:rPr lang="en-US" dirty="0"/>
              <a:t> </a:t>
            </a:r>
            <a:r>
              <a:rPr lang="en-US" dirty="0" smtClean="0"/>
              <a:t>    transportations’ “smart card”.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57200" y="990600"/>
            <a:ext cx="853440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b="1" dirty="0" smtClean="0">
                <a:solidFill>
                  <a:schemeClr val="accent1">
                    <a:lumMod val="75000"/>
                  </a:schemeClr>
                </a:solidFill>
              </a:rPr>
              <a:t>Facts &amp; Figures (Facilities &amp; Industrial Collaborations)</a:t>
            </a:r>
            <a:endParaRPr lang="en-US" sz="26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91400" y="4674973"/>
            <a:ext cx="1214366" cy="1040027"/>
          </a:xfrm>
          <a:prstGeom prst="rect">
            <a:avLst/>
          </a:prstGeom>
        </p:spPr>
      </p:pic>
      <p:pic>
        <p:nvPicPr>
          <p:cNvPr id="1028" name="Picture 4" descr="http://www.rakipbul.com/images/teams/logos/f61bab8e6903aa009a671524f4f61cb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9400" y="5698367"/>
            <a:ext cx="1214366" cy="10834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270751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152400"/>
            <a:ext cx="8610600" cy="914400"/>
          </a:xfrm>
        </p:spPr>
        <p:txBody>
          <a:bodyPr/>
          <a:lstStyle/>
          <a:p>
            <a:pPr marL="0" indent="0" algn="l">
              <a:buNone/>
            </a:pPr>
            <a:r>
              <a:rPr lang="en-US" sz="3200" dirty="0" smtClean="0">
                <a:solidFill>
                  <a:srgbClr val="FF0000"/>
                </a:solidFill>
                <a:latin typeface="Bell MT" panose="02020503060305020303" pitchFamily="18" charset="0"/>
              </a:rPr>
              <a:t>Software Engineering Department – </a:t>
            </a:r>
            <a:r>
              <a:rPr lang="en-US" sz="3200" dirty="0" err="1" smtClean="0">
                <a:solidFill>
                  <a:srgbClr val="FF0000"/>
                </a:solidFill>
                <a:latin typeface="Bell MT" panose="02020503060305020303" pitchFamily="18" charset="0"/>
              </a:rPr>
              <a:t>Cont</a:t>
            </a:r>
            <a:r>
              <a:rPr lang="en-US" sz="3200" dirty="0" smtClean="0">
                <a:solidFill>
                  <a:srgbClr val="FF0000"/>
                </a:solidFill>
                <a:latin typeface="Bell MT" panose="02020503060305020303" pitchFamily="18" charset="0"/>
              </a:rPr>
              <a:t>…</a:t>
            </a:r>
            <a:endParaRPr lang="en-US" sz="3200" dirty="0">
              <a:solidFill>
                <a:srgbClr val="FF0000"/>
              </a:solidFill>
              <a:latin typeface="Bell MT" panose="02020503060305020303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460375" y="1434874"/>
            <a:ext cx="8229600" cy="5346926"/>
          </a:xfrm>
        </p:spPr>
        <p:txBody>
          <a:bodyPr>
            <a:normAutofit lnSpcReduction="10000"/>
          </a:bodyPr>
          <a:lstStyle/>
          <a:p>
            <a:pPr algn="just">
              <a:buFont typeface="Wingdings" panose="05000000000000000000" pitchFamily="2" charset="2"/>
              <a:buChar char="Ø"/>
            </a:pPr>
            <a:r>
              <a:rPr lang="en-US" dirty="0" smtClean="0"/>
              <a:t> UG Dual Degree with SHSU.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en-US" dirty="0"/>
              <a:t> </a:t>
            </a:r>
            <a:r>
              <a:rPr lang="en-US" dirty="0" smtClean="0"/>
              <a:t>Mutual Agreements for Exchange Students</a:t>
            </a:r>
          </a:p>
          <a:p>
            <a:pPr marL="45720" indent="0" algn="just">
              <a:buNone/>
            </a:pPr>
            <a:r>
              <a:rPr lang="en-US" dirty="0"/>
              <a:t> </a:t>
            </a:r>
            <a:r>
              <a:rPr lang="en-US" dirty="0" smtClean="0"/>
              <a:t>   with the following universities:</a:t>
            </a:r>
          </a:p>
          <a:p>
            <a:pPr lvl="1" algn="just">
              <a:buFont typeface="Wingdings" panose="05000000000000000000" pitchFamily="2" charset="2"/>
              <a:buChar char="Ø"/>
            </a:pPr>
            <a:r>
              <a:rPr lang="en-US" dirty="0" smtClean="0"/>
              <a:t> University of Arkansas – USA.</a:t>
            </a:r>
          </a:p>
          <a:p>
            <a:pPr lvl="1" algn="just">
              <a:buFont typeface="Wingdings" panose="05000000000000000000" pitchFamily="2" charset="2"/>
              <a:buChar char="Ø"/>
            </a:pPr>
            <a:r>
              <a:rPr lang="en-US" dirty="0"/>
              <a:t> </a:t>
            </a:r>
            <a:r>
              <a:rPr lang="en-US" dirty="0" smtClean="0"/>
              <a:t>West Virginia University – USA.</a:t>
            </a:r>
          </a:p>
          <a:p>
            <a:pPr lvl="1" algn="just">
              <a:buFont typeface="Wingdings" panose="05000000000000000000" pitchFamily="2" charset="2"/>
              <a:buChar char="Ø"/>
            </a:pPr>
            <a:r>
              <a:rPr lang="en-US" dirty="0"/>
              <a:t> </a:t>
            </a:r>
            <a:r>
              <a:rPr lang="en-US" dirty="0" smtClean="0"/>
              <a:t>Wilkes University – USA.</a:t>
            </a:r>
          </a:p>
          <a:p>
            <a:pPr lvl="1" algn="just">
              <a:buFont typeface="Wingdings" panose="05000000000000000000" pitchFamily="2" charset="2"/>
              <a:buChar char="Ø"/>
            </a:pPr>
            <a:r>
              <a:rPr lang="en-US" dirty="0"/>
              <a:t> </a:t>
            </a:r>
            <a:r>
              <a:rPr lang="en-US" dirty="0" smtClean="0"/>
              <a:t>TELUQ – Canada.</a:t>
            </a:r>
          </a:p>
          <a:p>
            <a:pPr lvl="1" algn="just">
              <a:buFont typeface="Wingdings" panose="05000000000000000000" pitchFamily="2" charset="2"/>
              <a:buChar char="Ø"/>
            </a:pPr>
            <a:r>
              <a:rPr lang="en-US" dirty="0"/>
              <a:t> </a:t>
            </a:r>
            <a:r>
              <a:rPr lang="en-US" dirty="0" smtClean="0"/>
              <a:t>McMaster University – Canada.</a:t>
            </a:r>
          </a:p>
          <a:p>
            <a:pPr lvl="1" algn="just">
              <a:buFont typeface="Wingdings" panose="05000000000000000000" pitchFamily="2" charset="2"/>
              <a:buChar char="Ø"/>
            </a:pPr>
            <a:r>
              <a:rPr lang="en-US" dirty="0"/>
              <a:t> </a:t>
            </a:r>
            <a:r>
              <a:rPr lang="en-US" dirty="0" smtClean="0"/>
              <a:t>University of Sunderland – UK.</a:t>
            </a:r>
          </a:p>
          <a:p>
            <a:pPr lvl="1" algn="just">
              <a:buFont typeface="Wingdings" panose="05000000000000000000" pitchFamily="2" charset="2"/>
              <a:buChar char="Ø"/>
            </a:pPr>
            <a:r>
              <a:rPr lang="en-US" dirty="0"/>
              <a:t> </a:t>
            </a:r>
            <a:r>
              <a:rPr lang="en-US" dirty="0" smtClean="0"/>
              <a:t>University of Bradford – UK.</a:t>
            </a:r>
          </a:p>
          <a:p>
            <a:pPr lvl="1" algn="just">
              <a:buFont typeface="Wingdings" panose="05000000000000000000" pitchFamily="2" charset="2"/>
              <a:buChar char="Ø"/>
            </a:pPr>
            <a:r>
              <a:rPr lang="en-US" dirty="0"/>
              <a:t> </a:t>
            </a:r>
            <a:r>
              <a:rPr lang="en-US" dirty="0" err="1" smtClean="0"/>
              <a:t>Petru</a:t>
            </a:r>
            <a:r>
              <a:rPr lang="en-US" dirty="0" smtClean="0"/>
              <a:t> </a:t>
            </a:r>
            <a:r>
              <a:rPr lang="en-US" dirty="0" err="1" smtClean="0"/>
              <a:t>Maior</a:t>
            </a:r>
            <a:r>
              <a:rPr lang="en-US" dirty="0" smtClean="0"/>
              <a:t> University – Romania.</a:t>
            </a:r>
          </a:p>
          <a:p>
            <a:pPr lvl="1" algn="just">
              <a:buFont typeface="Wingdings" panose="05000000000000000000" pitchFamily="2" charset="2"/>
              <a:buChar char="Ø"/>
            </a:pPr>
            <a:r>
              <a:rPr lang="en-US" dirty="0"/>
              <a:t> </a:t>
            </a:r>
            <a:r>
              <a:rPr lang="en-US" dirty="0" smtClean="0"/>
              <a:t>Polytechnic Institute of </a:t>
            </a:r>
            <a:r>
              <a:rPr lang="en-US" dirty="0" err="1" smtClean="0"/>
              <a:t>Cavado</a:t>
            </a:r>
            <a:r>
              <a:rPr lang="en-US" dirty="0" smtClean="0"/>
              <a:t> Ave</a:t>
            </a:r>
          </a:p>
          <a:p>
            <a:pPr marL="365760" lvl="1" indent="0" algn="just">
              <a:buNone/>
            </a:pPr>
            <a:r>
              <a:rPr lang="en-US" dirty="0"/>
              <a:t> </a:t>
            </a:r>
            <a:r>
              <a:rPr lang="en-US" dirty="0" smtClean="0"/>
              <a:t>   – Portugal.</a:t>
            </a:r>
          </a:p>
          <a:p>
            <a:pPr marL="365760" lvl="1" indent="0" algn="just">
              <a:buNone/>
            </a:pPr>
            <a:endParaRPr lang="en-US" dirty="0" smtClean="0"/>
          </a:p>
        </p:txBody>
      </p:sp>
      <p:sp>
        <p:nvSpPr>
          <p:cNvPr id="4" name="TextBox 3"/>
          <p:cNvSpPr txBox="1"/>
          <p:nvPr/>
        </p:nvSpPr>
        <p:spPr>
          <a:xfrm>
            <a:off x="457200" y="990600"/>
            <a:ext cx="853440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b="1" dirty="0" smtClean="0">
                <a:solidFill>
                  <a:schemeClr val="accent1">
                    <a:lumMod val="75000"/>
                  </a:schemeClr>
                </a:solidFill>
              </a:rPr>
              <a:t>Facts &amp; Figures (Academic Collaborations)</a:t>
            </a:r>
            <a:endParaRPr lang="en-US" sz="26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6" name="AutoShape 2" descr="Image result for university of arkansa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" name="AutoShape 4" descr="Image result for university of arkansas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4400" y="3299254"/>
            <a:ext cx="1749879" cy="1120346"/>
          </a:xfrm>
          <a:prstGeom prst="rect">
            <a:avLst/>
          </a:prstGeom>
        </p:spPr>
      </p:pic>
      <p:sp>
        <p:nvSpPr>
          <p:cNvPr id="9" name="AutoShape 6" descr="data:image/png;base64,iVBORw0KGgoAAAANSUhEUgAAANgAAAC9CAMAAADmx0M2AAAA51BMVEX////3jx73jRv3kB///fv/+/f/+/b3jBn/+fP+9+/2iRL+9ev+8eP//fz2iA/+9Oj959D+7t/2hgD1fQD95s72hQ396tb827n2ggD83r/7z6b81rD958/6vor70KP3mTb4pFD5r3H7x5b4qGD6wIT6t235vXz3lS34oUj4o1P2gQ/7yp36wpb3l0D5rV/5tnH7x475tXv2lDb6uob3oED4oVv2ji75qlf5rmr81bf6wpP4m0z7zJr7yaH0cyH4pXr6u5381ML4o2L5r3/1hSD3kBX3mSv1iC/1dQD3m1T7y6v3pEf2iSVX+hPIAAAXN0lEQVR4nNVd63+iutauAQwEDKJcBEbxjrX1Vm211b7nnDmdOXv29P//e15A26oJAVPbzn4+7A/7N8UsWFl51jUXF38WRM10/XHY0756IeeEWFS0cj94QhgH5a9ezLkgyor6rdFddQJkWQhB96sXdA6Iim64/eXlKIQYQ1AoFKDlf/Wi3g1R0s3+zROqYIwSoRLgifrVC3sPok1V9tuzVWBVh6hQEIQXuQro9z/VesR7ymzXW5dBAe19qRdA8E+1Hsa01xkJkf1DhFAxgOUoX73EE1ESFdv1H7thpVrFUNhTvwPBcLdc+uql5oYoFdWy/1gfLwQrUj/qp3rdZIuG9NXrzQvR2HRnlwKyIvVjCpV8smG9+NULzgNRNkx3GtSqNQwj85clViRYdfbHbzJRt12v/hskB1Xmp3oRrNb8s+2iqKj2ZhwOLQxJo84SDAfOV689FaKsGk63dRuZdcs6SawICHh/ollM6F9jNYroX3T+nipUgsqD/NVSHKMkFe3pMoxPXwqpyAu8sr9akH2UirLuRlRpIFiR+qWdv3mABn+K6yJGhkJzu63vAwG+51PtAAt/iuuiuf3L9U3sJ75bqBjAaitfbT5EUTW9q/o4rFZr8B3adygYmnwTv0ykUhynMK8e5s3I+zjPl3oFDKdfZxcjQ9FaDSKPHp9XqBiguvoaViUbZfeqF6sf3ad6t2B/3X6yGy2KkmI79+1xgBP340PEilAL3M/cZCXNbbTnzR+J+n2YUDFQof1pPpmkG+VGL7SG1seo3wEAnn+KTybptu33BjfPAEb4cLEiWB/uk4nRnvLbS1irvIv+nQghYlUfeUSLsm47/YKVuFSfJVQCGDY+ynqIsqK5m8ntOsQRVcrl1J8RALQ/QLCSrNllL9lTMan4VIlegGfGmXVRlGTDnwhPOA5UfNqmIgCbjTPaxcSlanRbl0Fs1WHhXKyWR7Cwdya7KMqxS7XqDCL/9/PMXzqs8DysSvzWHyRZqpM57Qd91SE032c+SjH9c6+uJ2HldE4LQOQxWx/A76Mvht6xycSiHJn0h/lqATND6nvCRPwjspY4OgYwEILmbH75ASwL4onOK1fxW7vVGQjYSsnoHCDWOIhqtchXqRTCxXIye3h8vPJ8x1RVr4nOLljBWhuccjlef+tS5TJ+ME4pFMKb0bq5nHQ3vmm/Wq2SscHn/2RoxLvJwohR5FI/oRAJJQwuV5Nuw7V1VVXkoiSKez9rnl8wAYZTzvDiEuVUIADxEIwbZV1VJPpLtH+cn5+AwpKTCHcRzvUDqILHvmvqDNfPWHzAJkOCzyeYC63sp0MElg0zq0JBalvn32TW8JrP4JtCtmBg+LQycnjp7gcIhizOuiq7WchaDcCDa/P1D6JjT1EUWaJsNDM8/1EG8YLPeqiNQcbOQJWmWdzqeUlR7UZ3slqtJv2pY6hHMWhtZZ19l0U8gDM5oa2YixEQWnzb/dOS0R3dAZwg4ij/G3Xtg88mPg6ts5NGwFtXpbSYgkE43hUmiPrVbFStbnMOEGGrOgxm127xTbbS/egDHFJrymc95LbAWA1EHTN5bkk2Z8IR0Y2ONtR88N+8XO3q5vySoQEfqxLdEUrXn+poF43V2pdPFNMAEAw7b2bLHp3/KIOQk3toa5wqGHya7zIeXmBRP4YAa9W6+0LB9V6u4/4kAMwZ6VY6qRwPwq6RPLRkjNINHnhedHfaIjmV82ddeOuqil2c8pqhtdydX0qddfZGLvdkx/L1DzjKUHDFFcMXfUwnHwIavpQk2Gu2imHsbwmXvMRn32WwxllXZTwPqQ8EYODsLEcjy9phNNtqo/+cg3uycfzJueuq9ICuPmi0q4YsOYPMgAaOtmO8E+xxJkVLhxAdINFePnoAqDVNtgQpUHoh9XugF7e85Bcy9QtYl8lBHlE07qMMgOjYR+Hi+C3ikI98FP0ldS14tbPiopdmXvZX9ZS8B9FgUzQ6hMgAI1ypgJ99x3Xw0XIg4qyrKtYpBl8AFb/4IhjIsVhUGccntTI7WTCIou80Goynpq5GX135eZwqsOp89QPiA2WTRSfvy4lf8oM86oVuHPn0LwbimMMQdF1bU7amqjg+tqx4zEc+RI+2yWDtlSqZPSGHRQDPK99wJyfQxTjUii08mD969us3EeXpcbgCLThdF7tDYVWw8hqrLLq5aDsA4XqUM4sLEqEwWHTvXVsRX/eQYvv9ETh6BoAen2DyjPSjAPrxFoTVx/lCPjBP1DX5UrVqFf3uO7ZxeERpvYjGELoMrLrKx6rm5HoA+vkWvZEbdAp8jBxR1632geZqVvfNI5sgubNwSCOlaMVHhMVGSHDBA8EulO9PT3kkY8sE4khyuJxdP3qmphTFo8WK9+uU9weFLp9dLK+rxCoOBLtwV/97r9sPqpWw5/nON61YoipWuZNGtUG1w8mqOlXyi/3YT3TI7vz5faEaADuTKTMS7wsw5d2B6iWfG61MSD9qzyrGELX6OkxSMqcUxO79S1hxVZm5U7x0y1MLHK5NJk+Jk0zYO8e2UP0VsOJke1xDlYvpgj3WFzMZtlslPqZnNbCw4fLJJGd8rGZ7zOMFiu1Ol6EVHT+VOAAXA6YXisXsb7+NBVT6yT5Je/MluZ1+pgA85ywY80izWJmSG1aUVV1zG5t+b7y8/PVrvb4Jhbi2+agSKfI+YHhzO2m4d8PX/49Gbtn1vY13b2o06cSrdMEE3OJMbfoEYwC4l/IssahE4mmaYZRdbzoZBwU0tPaqDBL2F/R9Qy3qwZt6gbDXBFaMNT3p5aWrooAvTT6G7wTHzkIBZVsisajbZdPxvavZMtzGh2HcGruoPzrl+LUc+nphIZHLgjfU5lKG8SiggDOdZEwIYw5vGnkTHaKkGmXTH4cQPQdd17R3RP1CNPfJ/suGA6jSppxLDt3h3WnBA98mo8TdAVw4p70l3Xb9svHGEURJIa1SAry2yUebrPQ8nvFtspJHpjYR9E49PIr7H0L36/MO3ZWDd11ymxktBtVGY4frk5XcJWG3odXh704Tdbd1E9nLlG2DnsmXVrxmRLhgOOZjVbQQG4T8/SXGfMQqHEY1UrVK3rEjtg8r5NNFySQTCgCvXM5zUby/I+jnwTuzBqQuOiFDF4e8yQnjkty6sHbJ+TR7xXZNqZlKu1NLfxkW4iykVbuUhAJ+vuZ7ms/KuiWSVciYmjL7K10wWJnw+WRFvwII2i5Y3/n8BdZhu10n7hPGoFhnqC/Al5xVmUaFcowA2LrnSQlkClaAAfHKJI+V6Ue8BWOqQFsMsODfHNro/8issrCIs6RktBl0EYYZfk8alN8EXdwu4Jd9unJn7rHouaTFlVzqEnZ/UOBsKBO7FvWABM+37ZPTHSzet3ss7pOBgjIrLIlanHNZ3Cd6oqyAKoKfWUp1CDOrLibmEmS3kcaiiy8VDKcLFqZpOMTPS59V+UbAzg6xwirZbSR3GX8GRxs+8lFepm4MYBXWE99WinnpvjbJFAxUZ6QW+IxkNxA4kxOKQyEfr0+FqHDX7Ptl29Dl7G8nsQjt7om1Abl1XVY1p/XMmZzQM8qPEMIIBIN+w9VlOamcTf2AJYaf/wJakWV5wbCL1pAzOZGRtBMi1zeuRg+andm82203/MhXjkWUyRq/kped3oWIdF2MMSMsa+E+H8GT2wLJqo4RZ4rj4NsPIQwGzU6r1epPN2QMwQ2yyzIxOQFCfhimV0BBtOBjVZJzw6irekMcC06yJnEF/l9VLAQ0ps50W7aCzYgXIj4yBANI4DzJjIxCleMfAnECL/JAKN2U8qyamXmiZCpLDlE0sAdY4fSiGHVV7BUGxA9KbSG7hoLiodvTkGHwKw0+ViVPaAw/GxARhFb0m5kEHyDSyikOKy1c6fPpoughroohgAlCK9qbTOsB8MQmzJy9ZrGqJWdDmVYYcukinpC51HJ2epeWqdQnjO2ARiaf66KTOdtcoJXe2T8zBaNNgFA2FE/+9Q/CKZ+3qY4z/Sj6D1JGmmWXGgD41y1BayW3wvLJOHtdRKfDZT1AlZLm8Rm6mPTVgbv/fSftt8YgVQVEYSu5IM/5rEetSb5JhjsccbPaMFx6ZY3cMipRS7UHPGzz+WTiA3k+Jgwxo2LRCnziTdJbQuJEk2WFvyfXnkM1cTJRS7UHZHE2N4p+cPxUAMeP93WBfXTT0jza6lgXkzoj+HP88Ldb1og6jxd49BDF9gko4KvKJOuqBDQqixeye8vefNbMOF6ndMT7cK1aC3qe+U1j0wdm6xe0OH0ytXWUJxPwLyVZ5R3TXuIOERwrea/thIlHEDZXs42bzc/NlFre7ZOGnIkS6biuKv5isV3QZ8wCFkqap+QM4tRUrH4oWNWvfVM78txKkqyQX8/osuojKRHkXIjrqo7eUWHrNplkmnoflDSPMb2LHJtKOH54dAxZIg8g3Zm2/ibWKZVZZw5a8B3RJXd0nPJAt0nYS54uWAaEkuaR3RG6WY/7LmVPicVkqktY/U5GFxVWahMWeHtdCA8R3m1HAir+gBWQwKTBV6/bjqEcxn5KoiSrZf/vh7EQT2pAAalaSpdR+QOww+e6KCQJtXA9WbPkB7VU/5aa5qF0PBp+uz5rFvCu/x/ggGRVfphWLpYMheMrXpSnBHmFeLBds9KHjHqn7DSPpNlmu1mIh9+9PmZYIOMDJqv1i3eGsFieEFsXWruNoDiXzykbW0Brlq8kqYbpXi3jEit4MNTFQmTRhfqLtckw7wxhSm4Lv3S/ieX5L3rhrwBv0tI8Rdv1r2cDXKlQxk+gSp+MVfVYWZdqi9Pb9MloLBq5L90FqlOoUCWDAjXNU1Q1c7osxBN16SahsiQN/pTRm0El3Lngkr31ALz5QYq3fKZWOtDSPKLmTS7XYYExKQn/Iv5MdFghChxyui46xXVBwzeHqyQb/dEdPKzkAwg9/Vc7fpOi8d9hxvQxAd2QVk67S8loJT+FeVtCHsn4AEBgn3yqdvtmuO0cBkl0Ma7ka1IqfmVa38whoLAh1qkuWHTR4pxXVfIoeUVYOUzTGX59W8kXD5iJ9k8wuaYN3xevMrtHAKQc0X0WXURLzqHxDi3ujkaHtkiM6IP32B8vl8tV98pzjCK1bNQZZEbNcYu0Hi6r9wcKS77wYvmSUiEDKj7laZEh9x2TQUupfTNHr6xTJj6APmcIBoacdVXqjJZQQJceeTCKUoS3NBllk82yc7ZBl3gzxTarUHz4tE+ES1IxgSjuEnYRHaULVnx4omg4qHayeLVEhjOlOsyKe9Hc/ZIfMFTYwvubzLiaz+vz+dwr/+dejyXT/IeU9TVoU2KAFd4zxVIMt0vslsi/y/xkFiDdffOSocIRWynu/9NnELGh557/r9ukWtNdWvQVivaUZqSBNSdVu1QqRRqg2qZ7PwmHNXK3mQOib4YQzKIkJ2YMwQ7rqkRV/9bbGLqizSpxp7nk3UG6YBG9pnI1GHbLiqIbhmGXI9hl03Ud3398fOw3AzjEEFUcYhuq2RlAhMfEn0l1RnRROK6r0nqxbqrdQb9cihz3bpAiWFqFDAr7ruttptP+Fr3xeBGEw+FwF3ikNSHQ+maOXxgKSVbFUuGIcB/2ukSCybFg3U3Etty+O0gTLGUUE4DhaHQThqGwQ/QTMG6KxbsXgccE8ZY32a2rEJE6bo4YKgyO2MpWML3v/T2XL5yZmSqYlNZnAnY9O3vYb09CZNm5qNWzDX6FpItKi5XRwoeE+0Uw351802aOPUoT7OKeL50U+WTkKU6hnocQQIWki8UrIia9L9jqID4bCVZMvpja9czvupEumMs34xiEfbKi3S9kVsJVyIh8yZgzXggaNPbf4Ksqio91pyNr6YLZg3ztpsQPhmS1DbMDYvdntD4ac5DuGYDCwY01O8Em3oX7a+2JjC+mdoc8iTLBGj6SQbjs1BS1LLbYxi+cleRXh4f6ThVn3oX6r/8zLox1qmDFa0YhCWuFwzpJ1a8zNywa0YKq5jgiT8ncTfJYtdB+DF9xymIcoLUvSv/5txw5+amCiX5miSgV0FoShLKUPYQBhhvKJxPt++tVc7FcPXiTY7cO4/4+L92mpOL/luL/zXDXzHGe+QIEjjztLdxF1ieLOA2dYMv2N/ObIZNxGIh/8vlk2eNkUiSr8dRVgTTB3h5xfBiiCmdqs7zmE8y6Is/aGaO1IwG8oRTQ7aGk1o8NEKxxXn+i8dUPFPCSjMUzx7Alq2QXpki2T4QKYGXDlyhT+3zDsyBZMCb6y4y6Kpx+44eol01nuiRtGe8MYcmppKc8WIJhIgpX0hrMIBxEz2R0PPLylNjLe5z8TPrKib/ibgnR+CrhAG4QcdMLm6GL0Hq+fDj2x0qq27iqjxewknozAqSefTmg843vB7hHiew20xh+XKh66x8ooijrRtnvRSyGeYMj9wxh5TefZCi4Ivxh8Sp1osXdov3aXRwhEspt9wY3d4Uk38T4HQB+cyYnrhiFJKwfrFHuW7EHQ9qOtcKN/iaVXHb9/m+Q87IRAVkkL82FXDOESUDarDbp8bVxZl+58OtFHyVJ1d1xaFn5bxCwqpz3AHKOxwXVFcVcGQ83OHG4D7I0ENWlpNxDs71JJ7kXFWZXyBe2U5Is3gygPeYiwvQhdCXFEaox0Hh/7p01i90Np7sexbcd5vtWggBQrVoFk7+PpwnlhN7ITijQBKvQ52NJ09Zq1Wp13cabJgi445pectmclfNeDpAkdxadVpez6Sr2GlaZCQXaL6fdWioriqrIsmjvtXmAsNks0I5f6pPjMUkwWM3qbVdT2HNqmFBmPAYfWBnXscZtHm//OrVrfx9C0ldTrQmrhyvfVqX0bqFckKcCxxRZUMsa1eY9najiIL6ZJJ7o1+Ms4j6CSNZV5QCkWsUYJVGUdNPxZ6f4sPEdI5FMnVbf0VSFX/0OQJlXlY3hbUq9h1p2Hq9nAwHn6zNJOoMiWhVetuYNV5NzdxvmgLI6+YsB9ORT3AlJN2y/33yq5r9sLhnnh5+EsW+n3fbADcq8qqy1oLvro2nxRdWwTW+8uLmLD+d8R9X2Bq2bwbhh2to7zF8aRLt/UnuScLPqHnS5KN9cv90LUKWC813gKMRujIWE9eVq+j6TnoHMuPs+wuVG2yfqquH0Fk9xPUjuu+biRgNrWOg5tn4uQ0FH9jCEtzUVJu4rdxMV1disbtdC/P5zHr/bybM/Fm3fKX+sVBe54u6veKmlihitu1lGWwrlv2sJQQSEeE/ZtvYpl0zqs/y6iDvR8SkWVb8fJNd35/1DGJGKoSUsN6ZxUnf8u1B8yC8YHGwim96eXQZomJfSxoWZFv6xmLc999wX+jEh0uqqUgCERecyEPJetbkbPBsu675jKu+lfyfDXeR3o0F8/ORWQKtaFcZt1zQ4J8a8E/b4JPKRS/2SIa2J+0HvR/oUZMfdT0PCaQuL+cOVoyvFz9a/PRTbmRnkvBCERP2W3SvPfbdL9W5I3u+zXKaQqB8K15cT/+vUbx8lI7ufORNxsb0QfG/N/cilojTvfA2+MZuQ2BBi9YsO30Wr3vZ1mVqE+mV4xxV3saWIffplt0yZ+fHV0JZ8WZe4Hzgcrccb96OZOiekq5Mj3fFlHkJw2+o2jLOFKT4A96fNH0j6gYd346mtKp9C1LnhnhBdTAazwEXXc8vUKcd/FGxWo98bhAKIG4LD/t443T8bGjlDmPap4stkBrN5+503HX8ipDa7rioJqYPFuP7ou0rxzzqrmEi/Qig+f3HcEDyJZCor9IsH/lyU3N/00EXcjx6b9d6Us///q0Grq0rO36DZ6m4c9QPDfx8LcX9AzzajM7TCzuzBN7/UpXo/jLcyjW1EHT/dTFz9y32qd2NXV5VM4whv1suJb+jKp0XKPhCiW0NxSDe8XfUb7j93T5HQIsHQUxipn/IPOqdyQBeCseeaxp9Navfw/zjVC4g2+b/BAAAAAElFTkSuQmCC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338"/>
          <a:stretch/>
        </p:blipFill>
        <p:spPr>
          <a:xfrm rot="21303352">
            <a:off x="7517789" y="2039573"/>
            <a:ext cx="1322985" cy="1204912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3227" y="3299255"/>
            <a:ext cx="1297008" cy="1120346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50227" y="3294763"/>
            <a:ext cx="1143000" cy="1124837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3200" y="4419601"/>
            <a:ext cx="2325461" cy="884871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7331" y="4462919"/>
            <a:ext cx="1715869" cy="841553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5304472"/>
            <a:ext cx="2812770" cy="749584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91400" y="6054056"/>
            <a:ext cx="1524000" cy="803944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9800" y="6054056"/>
            <a:ext cx="1371600" cy="820037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369" r="33261"/>
          <a:stretch/>
        </p:blipFill>
        <p:spPr>
          <a:xfrm>
            <a:off x="5806741" y="2400557"/>
            <a:ext cx="1675049" cy="904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91599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81000" y="838200"/>
            <a:ext cx="853440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b="1" dirty="0" smtClean="0">
                <a:solidFill>
                  <a:schemeClr val="accent1">
                    <a:lumMod val="75000"/>
                  </a:schemeClr>
                </a:solidFill>
              </a:rPr>
              <a:t>Facts &amp; Figures (Academic Collaborations – </a:t>
            </a:r>
            <a:r>
              <a:rPr lang="en-US" sz="2600" b="1" dirty="0" err="1" smtClean="0">
                <a:solidFill>
                  <a:schemeClr val="accent1">
                    <a:lumMod val="75000"/>
                  </a:schemeClr>
                </a:solidFill>
              </a:rPr>
              <a:t>Cont</a:t>
            </a:r>
            <a:r>
              <a:rPr lang="en-US" sz="2600" b="1" dirty="0" smtClean="0">
                <a:solidFill>
                  <a:schemeClr val="accent1">
                    <a:lumMod val="75000"/>
                  </a:schemeClr>
                </a:solidFill>
              </a:rPr>
              <a:t>…)</a:t>
            </a:r>
            <a:endParaRPr lang="en-US" sz="26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228600" y="152400"/>
            <a:ext cx="8610600" cy="914400"/>
          </a:xfrm>
        </p:spPr>
        <p:txBody>
          <a:bodyPr/>
          <a:lstStyle/>
          <a:p>
            <a:pPr marL="0" indent="0" algn="l">
              <a:buNone/>
            </a:pPr>
            <a:r>
              <a:rPr lang="en-US" sz="3200" dirty="0" smtClean="0">
                <a:solidFill>
                  <a:srgbClr val="FF0000"/>
                </a:solidFill>
                <a:latin typeface="Bell MT" panose="02020503060305020303" pitchFamily="18" charset="0"/>
              </a:rPr>
              <a:t>Software Engineering Department – </a:t>
            </a:r>
            <a:r>
              <a:rPr lang="en-US" sz="3200" dirty="0" err="1" smtClean="0">
                <a:solidFill>
                  <a:srgbClr val="FF0000"/>
                </a:solidFill>
                <a:latin typeface="Bell MT" panose="02020503060305020303" pitchFamily="18" charset="0"/>
              </a:rPr>
              <a:t>Cont</a:t>
            </a:r>
            <a:r>
              <a:rPr lang="en-US" sz="3200" dirty="0" smtClean="0">
                <a:solidFill>
                  <a:srgbClr val="FF0000"/>
                </a:solidFill>
                <a:latin typeface="Bell MT" panose="02020503060305020303" pitchFamily="18" charset="0"/>
              </a:rPr>
              <a:t>…</a:t>
            </a:r>
            <a:endParaRPr lang="en-US" sz="3200" dirty="0">
              <a:solidFill>
                <a:srgbClr val="FF0000"/>
              </a:solidFill>
              <a:latin typeface="Bell MT" panose="02020503060305020303" pitchFamily="18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600200"/>
            <a:ext cx="4571999" cy="23622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200" y="4038600"/>
            <a:ext cx="4495800" cy="27813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4038600"/>
            <a:ext cx="4571999" cy="274320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53702" y="1600200"/>
            <a:ext cx="1981199" cy="2362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40112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152400"/>
            <a:ext cx="8610600" cy="914400"/>
          </a:xfrm>
        </p:spPr>
        <p:txBody>
          <a:bodyPr/>
          <a:lstStyle/>
          <a:p>
            <a:pPr marL="0" indent="0" algn="l">
              <a:buNone/>
            </a:pPr>
            <a:r>
              <a:rPr lang="en-US" sz="3200" dirty="0" smtClean="0">
                <a:solidFill>
                  <a:srgbClr val="FF0000"/>
                </a:solidFill>
                <a:latin typeface="Bell MT" panose="02020503060305020303" pitchFamily="18" charset="0"/>
              </a:rPr>
              <a:t>Software Engineering Department – </a:t>
            </a:r>
            <a:r>
              <a:rPr lang="en-US" sz="3200" dirty="0" err="1" smtClean="0">
                <a:solidFill>
                  <a:srgbClr val="FF0000"/>
                </a:solidFill>
                <a:latin typeface="Bell MT" panose="02020503060305020303" pitchFamily="18" charset="0"/>
              </a:rPr>
              <a:t>Cont</a:t>
            </a:r>
            <a:r>
              <a:rPr lang="en-US" sz="3200" dirty="0" smtClean="0">
                <a:solidFill>
                  <a:srgbClr val="FF0000"/>
                </a:solidFill>
                <a:latin typeface="Bell MT" panose="02020503060305020303" pitchFamily="18" charset="0"/>
              </a:rPr>
              <a:t>…</a:t>
            </a:r>
            <a:endParaRPr lang="en-US" sz="3200" dirty="0">
              <a:solidFill>
                <a:srgbClr val="FF0000"/>
              </a:solidFill>
              <a:latin typeface="Bell MT" panose="02020503060305020303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381000" y="1752600"/>
            <a:ext cx="8229600" cy="4876800"/>
          </a:xfrm>
        </p:spPr>
        <p:txBody>
          <a:bodyPr>
            <a:normAutofit/>
          </a:bodyPr>
          <a:lstStyle/>
          <a:p>
            <a:pPr algn="just">
              <a:buFont typeface="Wingdings" panose="05000000000000000000" pitchFamily="2" charset="2"/>
              <a:buChar char="Ø"/>
            </a:pPr>
            <a:r>
              <a:rPr lang="en-US" dirty="0"/>
              <a:t> </a:t>
            </a:r>
            <a:r>
              <a:rPr lang="en-US" dirty="0" smtClean="0"/>
              <a:t>Dual Degree program </a:t>
            </a:r>
            <a:r>
              <a:rPr lang="en-US" dirty="0"/>
              <a:t>in Computer </a:t>
            </a:r>
            <a:r>
              <a:rPr lang="en-US" dirty="0" smtClean="0"/>
              <a:t>Science.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en-US" dirty="0"/>
              <a:t> Organizing Symposium a Consortium </a:t>
            </a:r>
            <a:r>
              <a:rPr lang="en-US" dirty="0" smtClean="0"/>
              <a:t>Member. 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en-US" dirty="0"/>
              <a:t> Exchange </a:t>
            </a:r>
            <a:r>
              <a:rPr lang="en-US" dirty="0" smtClean="0"/>
              <a:t>Program.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en-US" dirty="0"/>
              <a:t> Memorandum of </a:t>
            </a:r>
            <a:r>
              <a:rPr lang="en-US" dirty="0" smtClean="0"/>
              <a:t>Understanding (</a:t>
            </a:r>
            <a:r>
              <a:rPr lang="en-US" dirty="0" err="1" smtClean="0"/>
              <a:t>MoU</a:t>
            </a:r>
            <a:r>
              <a:rPr lang="en-US" dirty="0" smtClean="0"/>
              <a:t>).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en-US" dirty="0"/>
              <a:t> Collaborate in the graduate </a:t>
            </a:r>
            <a:r>
              <a:rPr lang="en-US" dirty="0" smtClean="0"/>
              <a:t>studies.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57200" y="990600"/>
            <a:ext cx="8458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chemeClr val="accent1">
                    <a:lumMod val="75000"/>
                  </a:schemeClr>
                </a:solidFill>
              </a:rPr>
              <a:t>Proposed Collaboration Agenda</a:t>
            </a:r>
            <a:endParaRPr lang="en-US" sz="28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77703" t="18661" r="5135" b="4570"/>
          <a:stretch/>
        </p:blipFill>
        <p:spPr>
          <a:xfrm>
            <a:off x="7370805" y="1676400"/>
            <a:ext cx="1569309" cy="19523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87106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228600"/>
            <a:ext cx="5029200" cy="243839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8070"/>
          <a:stretch/>
        </p:blipFill>
        <p:spPr>
          <a:xfrm>
            <a:off x="1066800" y="990600"/>
            <a:ext cx="5111948" cy="281170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0363" y="2164550"/>
            <a:ext cx="4956237" cy="294085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6052" y="3962400"/>
            <a:ext cx="5304709" cy="2895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7032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76200" y="304800"/>
            <a:ext cx="826341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smtClean="0">
                <a:solidFill>
                  <a:schemeClr val="accent6"/>
                </a:solidFill>
                <a:latin typeface="Bell MT" panose="02020503060305020303" pitchFamily="18" charset="0"/>
              </a:rPr>
              <a:t>Our Beloved University –  Quick Glance</a:t>
            </a:r>
            <a:endParaRPr lang="en-US" sz="3600" b="1" dirty="0">
              <a:solidFill>
                <a:schemeClr val="accent6"/>
              </a:solidFill>
              <a:latin typeface="Bell MT" panose="02020503060305020303" pitchFamily="18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56" y="1219200"/>
            <a:ext cx="9144000" cy="58741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21351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609600"/>
            <a:ext cx="7811199" cy="2017893"/>
          </a:xfrm>
        </p:spPr>
      </p:pic>
      <p:sp>
        <p:nvSpPr>
          <p:cNvPr id="4" name="TextBox 3"/>
          <p:cNvSpPr txBox="1"/>
          <p:nvPr/>
        </p:nvSpPr>
        <p:spPr>
          <a:xfrm>
            <a:off x="88557" y="0"/>
            <a:ext cx="826341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smtClean="0">
                <a:solidFill>
                  <a:schemeClr val="accent6"/>
                </a:solidFill>
                <a:latin typeface="Bell MT" panose="02020503060305020303" pitchFamily="18" charset="0"/>
              </a:rPr>
              <a:t>Our Beloved University –  Quick Glance</a:t>
            </a:r>
            <a:endParaRPr lang="en-US" sz="3600" b="1" dirty="0">
              <a:solidFill>
                <a:schemeClr val="accent6"/>
              </a:solidFill>
              <a:latin typeface="Bell MT" panose="02020503060305020303" pitchFamily="18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815427"/>
            <a:ext cx="9144000" cy="39663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34097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1" y="635001"/>
            <a:ext cx="8603456" cy="5735637"/>
          </a:xfrm>
        </p:spPr>
      </p:pic>
      <p:sp>
        <p:nvSpPr>
          <p:cNvPr id="4" name="TextBox 3"/>
          <p:cNvSpPr txBox="1"/>
          <p:nvPr/>
        </p:nvSpPr>
        <p:spPr>
          <a:xfrm>
            <a:off x="76200" y="0"/>
            <a:ext cx="826341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smtClean="0">
                <a:solidFill>
                  <a:schemeClr val="accent6"/>
                </a:solidFill>
                <a:latin typeface="Bell MT" panose="02020503060305020303" pitchFamily="18" charset="0"/>
              </a:rPr>
              <a:t>Our Beloved University –  Quick Glance</a:t>
            </a:r>
            <a:endParaRPr lang="en-US" sz="3600" b="1" dirty="0">
              <a:solidFill>
                <a:schemeClr val="accent6"/>
              </a:solidFill>
              <a:latin typeface="Bell MT" panose="020205030603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883638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" y="666926"/>
            <a:ext cx="8984456" cy="5989638"/>
          </a:xfrm>
        </p:spPr>
      </p:pic>
      <p:sp>
        <p:nvSpPr>
          <p:cNvPr id="4" name="TextBox 3"/>
          <p:cNvSpPr txBox="1"/>
          <p:nvPr/>
        </p:nvSpPr>
        <p:spPr>
          <a:xfrm>
            <a:off x="76200" y="0"/>
            <a:ext cx="826341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smtClean="0">
                <a:solidFill>
                  <a:schemeClr val="accent6"/>
                </a:solidFill>
                <a:latin typeface="Bell MT" panose="02020503060305020303" pitchFamily="18" charset="0"/>
              </a:rPr>
              <a:t>Our Beloved University –  Quick Glance</a:t>
            </a:r>
            <a:endParaRPr lang="en-US" sz="3600" b="1" dirty="0">
              <a:solidFill>
                <a:schemeClr val="accent6"/>
              </a:solidFill>
              <a:latin typeface="Bell MT" panose="020205030603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251457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990600"/>
            <a:ext cx="8559789" cy="4626388"/>
          </a:xfrm>
        </p:spPr>
      </p:pic>
      <p:sp>
        <p:nvSpPr>
          <p:cNvPr id="4" name="TextBox 3"/>
          <p:cNvSpPr txBox="1"/>
          <p:nvPr/>
        </p:nvSpPr>
        <p:spPr>
          <a:xfrm>
            <a:off x="76200" y="0"/>
            <a:ext cx="826341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smtClean="0">
                <a:solidFill>
                  <a:schemeClr val="accent6"/>
                </a:solidFill>
                <a:latin typeface="Bell MT" panose="02020503060305020303" pitchFamily="18" charset="0"/>
              </a:rPr>
              <a:t>Our Beloved University –  Quick Glance</a:t>
            </a:r>
            <a:endParaRPr lang="en-US" sz="3600" b="1" dirty="0">
              <a:solidFill>
                <a:schemeClr val="accent6"/>
              </a:solidFill>
              <a:latin typeface="Bell MT" panose="020205030603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009051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" y="0"/>
            <a:ext cx="9143999" cy="838200"/>
          </a:xfrm>
        </p:spPr>
        <p:txBody>
          <a:bodyPr/>
          <a:lstStyle/>
          <a:p>
            <a:pPr marL="0" indent="0" algn="l">
              <a:buNone/>
            </a:pPr>
            <a:r>
              <a:rPr lang="en-US" sz="4400" dirty="0" err="1" smtClean="0">
                <a:solidFill>
                  <a:srgbClr val="FF0000"/>
                </a:solidFill>
                <a:latin typeface="Bell MT" panose="02020503060305020303" pitchFamily="18" charset="0"/>
              </a:rPr>
              <a:t>Firat</a:t>
            </a:r>
            <a:r>
              <a:rPr lang="en-US" sz="4400" dirty="0" smtClean="0">
                <a:solidFill>
                  <a:srgbClr val="FF0000"/>
                </a:solidFill>
                <a:latin typeface="Bell MT" panose="02020503060305020303" pitchFamily="18" charset="0"/>
              </a:rPr>
              <a:t> University – Facts &amp; Figures</a:t>
            </a:r>
            <a:endParaRPr lang="en-US" sz="4400" dirty="0">
              <a:solidFill>
                <a:srgbClr val="FF0000"/>
              </a:solidFill>
              <a:latin typeface="Bell MT" panose="02020503060305020303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2209800" y="1066800"/>
            <a:ext cx="6781800" cy="5562600"/>
          </a:xfrm>
        </p:spPr>
        <p:txBody>
          <a:bodyPr>
            <a:normAutofit fontScale="92500"/>
          </a:bodyPr>
          <a:lstStyle/>
          <a:p>
            <a:pPr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dirty="0" smtClean="0">
                <a:latin typeface="Footlight MT Light" panose="0204060206030A020304" pitchFamily="18" charset="0"/>
              </a:rPr>
              <a:t> Was founded in 1975.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dirty="0" smtClean="0">
                <a:latin typeface="Footlight MT Light" panose="0204060206030A020304" pitchFamily="18" charset="0"/>
              </a:rPr>
              <a:t> Located in Elazig, south-east  of Turkey.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dirty="0">
                <a:latin typeface="Footlight MT Light" panose="0204060206030A020304" pitchFamily="18" charset="0"/>
              </a:rPr>
              <a:t> </a:t>
            </a:r>
            <a:r>
              <a:rPr lang="en-US" dirty="0" smtClean="0">
                <a:latin typeface="Footlight MT Light" panose="0204060206030A020304" pitchFamily="18" charset="0"/>
              </a:rPr>
              <a:t>14 Faculties, 4 Institutes, 4 Graduate Schools, 9 Vocational Schools, 4 Departments affiliated to the </a:t>
            </a:r>
            <a:r>
              <a:rPr lang="en-US" dirty="0" err="1" smtClean="0">
                <a:latin typeface="Footlight MT Light" panose="0204060206030A020304" pitchFamily="18" charset="0"/>
              </a:rPr>
              <a:t>Rectorate</a:t>
            </a:r>
            <a:r>
              <a:rPr lang="en-US" dirty="0">
                <a:latin typeface="Footlight MT Light" panose="0204060206030A020304" pitchFamily="18" charset="0"/>
              </a:rPr>
              <a:t>.</a:t>
            </a:r>
            <a:endParaRPr lang="en-US" dirty="0" smtClean="0">
              <a:latin typeface="Footlight MT Light" panose="0204060206030A020304" pitchFamily="18" charset="0"/>
            </a:endParaRP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dirty="0">
                <a:latin typeface="Footlight MT Light" panose="0204060206030A020304" pitchFamily="18" charset="0"/>
              </a:rPr>
              <a:t> </a:t>
            </a:r>
            <a:r>
              <a:rPr lang="en-US" dirty="0" smtClean="0">
                <a:latin typeface="Footlight MT Light" panose="0204060206030A020304" pitchFamily="18" charset="0"/>
              </a:rPr>
              <a:t>325 Professors, 200 Associate Professors, </a:t>
            </a:r>
          </a:p>
          <a:p>
            <a:pPr marL="45720" indent="0">
              <a:lnSpc>
                <a:spcPct val="150000"/>
              </a:lnSpc>
              <a:buNone/>
            </a:pPr>
            <a:r>
              <a:rPr lang="en-US" dirty="0">
                <a:latin typeface="Footlight MT Light" panose="0204060206030A020304" pitchFamily="18" charset="0"/>
              </a:rPr>
              <a:t> </a:t>
            </a:r>
            <a:r>
              <a:rPr lang="en-US" dirty="0" smtClean="0">
                <a:latin typeface="Footlight MT Light" panose="0204060206030A020304" pitchFamily="18" charset="0"/>
              </a:rPr>
              <a:t>    355 Assistant Professors, and 900 Lecturers</a:t>
            </a:r>
          </a:p>
          <a:p>
            <a:pPr marL="45720" indent="0">
              <a:lnSpc>
                <a:spcPct val="150000"/>
              </a:lnSpc>
              <a:buNone/>
            </a:pPr>
            <a:r>
              <a:rPr lang="en-US" dirty="0">
                <a:latin typeface="Footlight MT Light" panose="0204060206030A020304" pitchFamily="18" charset="0"/>
              </a:rPr>
              <a:t> </a:t>
            </a:r>
            <a:r>
              <a:rPr lang="en-US" dirty="0" smtClean="0">
                <a:latin typeface="Footlight MT Light" panose="0204060206030A020304" pitchFamily="18" charset="0"/>
              </a:rPr>
              <a:t>     and other academic staff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dirty="0">
                <a:latin typeface="Footlight MT Light" panose="0204060206030A020304" pitchFamily="18" charset="0"/>
              </a:rPr>
              <a:t> </a:t>
            </a:r>
            <a:r>
              <a:rPr lang="en-US" dirty="0" smtClean="0">
                <a:latin typeface="Footlight MT Light" panose="0204060206030A020304" pitchFamily="18" charset="0"/>
              </a:rPr>
              <a:t>1535 Administrative staff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dirty="0">
                <a:latin typeface="Footlight MT Light" panose="0204060206030A020304" pitchFamily="18" charset="0"/>
              </a:rPr>
              <a:t> </a:t>
            </a:r>
            <a:r>
              <a:rPr lang="en-US" dirty="0" smtClean="0">
                <a:latin typeface="Footlight MT Light" panose="0204060206030A020304" pitchFamily="18" charset="0"/>
              </a:rPr>
              <a:t>26041 Undergraduate students – 196 Internationals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dirty="0">
                <a:latin typeface="Footlight MT Light" panose="0204060206030A020304" pitchFamily="18" charset="0"/>
              </a:rPr>
              <a:t> </a:t>
            </a:r>
            <a:r>
              <a:rPr lang="en-US" dirty="0" smtClean="0">
                <a:latin typeface="Footlight MT Light" panose="0204060206030A020304" pitchFamily="18" charset="0"/>
              </a:rPr>
              <a:t>3553 Postgraduate students – 99 Internationals </a:t>
            </a:r>
            <a:endParaRPr lang="en-US" dirty="0">
              <a:latin typeface="Footlight MT Light" panose="0204060206030A020304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893109"/>
            <a:ext cx="2362200" cy="146909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362201"/>
            <a:ext cx="2362201" cy="15240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886200"/>
            <a:ext cx="2362201" cy="15240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446" y="5410200"/>
            <a:ext cx="2375647" cy="143883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bright="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06731">
            <a:off x="7865522" y="5844203"/>
            <a:ext cx="1122148" cy="956739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2393" b="10479"/>
          <a:stretch/>
        </p:blipFill>
        <p:spPr>
          <a:xfrm rot="639366">
            <a:off x="7732664" y="2819400"/>
            <a:ext cx="1295400" cy="1548119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314112">
            <a:off x="6492526" y="4345876"/>
            <a:ext cx="1133339" cy="11333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56528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web.firat.edu.tr/eee/upload/images/hg_new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24880" y="960659"/>
            <a:ext cx="1019262" cy="15949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Metin kutusu 3"/>
          <p:cNvSpPr txBox="1"/>
          <p:nvPr/>
        </p:nvSpPr>
        <p:spPr>
          <a:xfrm>
            <a:off x="3095303" y="298014"/>
            <a:ext cx="284090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Dean</a:t>
            </a:r>
          </a:p>
          <a:p>
            <a:pPr algn="ctr"/>
            <a:r>
              <a:rPr lang="en-US" dirty="0" smtClean="0"/>
              <a:t>Prof. Dr. </a:t>
            </a:r>
            <a:r>
              <a:rPr lang="en-US" dirty="0" err="1" smtClean="0"/>
              <a:t>Hanifi</a:t>
            </a:r>
            <a:r>
              <a:rPr lang="en-US" dirty="0" smtClean="0"/>
              <a:t> GÜLDEMİR</a:t>
            </a:r>
            <a:endParaRPr lang="tr-TR" dirty="0"/>
          </a:p>
        </p:txBody>
      </p:sp>
      <p:cxnSp>
        <p:nvCxnSpPr>
          <p:cNvPr id="6" name="Düz Bağlayıcı 5"/>
          <p:cNvCxnSpPr/>
          <p:nvPr/>
        </p:nvCxnSpPr>
        <p:spPr>
          <a:xfrm flipH="1">
            <a:off x="553675" y="3045862"/>
            <a:ext cx="7766412" cy="2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Düz Ok Bağlayıcısı 7"/>
          <p:cNvCxnSpPr/>
          <p:nvPr/>
        </p:nvCxnSpPr>
        <p:spPr>
          <a:xfrm>
            <a:off x="533400" y="3047509"/>
            <a:ext cx="13352" cy="1885455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1" name="Düz Ok Bağlayıcısı 10"/>
          <p:cNvCxnSpPr/>
          <p:nvPr/>
        </p:nvCxnSpPr>
        <p:spPr>
          <a:xfrm>
            <a:off x="2215742" y="3049153"/>
            <a:ext cx="0" cy="1883811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3" name="Düz Ok Bağlayıcısı 12"/>
          <p:cNvCxnSpPr/>
          <p:nvPr/>
        </p:nvCxnSpPr>
        <p:spPr>
          <a:xfrm>
            <a:off x="3086100" y="3047508"/>
            <a:ext cx="0" cy="270247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4" name="Düz Ok Bağlayıcısı 13"/>
          <p:cNvCxnSpPr/>
          <p:nvPr/>
        </p:nvCxnSpPr>
        <p:spPr>
          <a:xfrm>
            <a:off x="3955409" y="3047508"/>
            <a:ext cx="0" cy="1877081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5" name="Düz Ok Bağlayıcısı 14"/>
          <p:cNvCxnSpPr/>
          <p:nvPr/>
        </p:nvCxnSpPr>
        <p:spPr>
          <a:xfrm flipH="1">
            <a:off x="4887158" y="3047506"/>
            <a:ext cx="478" cy="270248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6" name="Düz Ok Bağlayıcısı 15"/>
          <p:cNvCxnSpPr/>
          <p:nvPr/>
        </p:nvCxnSpPr>
        <p:spPr>
          <a:xfrm>
            <a:off x="5867400" y="3047506"/>
            <a:ext cx="0" cy="1885457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7" name="Düz Ok Bağlayıcısı 16"/>
          <p:cNvCxnSpPr/>
          <p:nvPr/>
        </p:nvCxnSpPr>
        <p:spPr>
          <a:xfrm>
            <a:off x="7091659" y="3047836"/>
            <a:ext cx="0" cy="269919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0" name="Düz Ok Bağlayıcısı 19"/>
          <p:cNvCxnSpPr/>
          <p:nvPr/>
        </p:nvCxnSpPr>
        <p:spPr>
          <a:xfrm>
            <a:off x="8305800" y="3047506"/>
            <a:ext cx="0" cy="1851355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2" name="Düz Bağlayıcı 21"/>
          <p:cNvCxnSpPr/>
          <p:nvPr/>
        </p:nvCxnSpPr>
        <p:spPr>
          <a:xfrm>
            <a:off x="4534511" y="2555656"/>
            <a:ext cx="0" cy="490207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1028" name="Picture 4" descr="http://web.firat.edu.tr/eee/upload/images/mgb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2214" y="5428421"/>
            <a:ext cx="980786" cy="13008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6" name="Metin kutusu 25"/>
          <p:cNvSpPr txBox="1"/>
          <p:nvPr/>
        </p:nvSpPr>
        <p:spPr>
          <a:xfrm>
            <a:off x="-74572" y="4932964"/>
            <a:ext cx="1568058" cy="48474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900" b="1" dirty="0" smtClean="0"/>
              <a:t>Electric-Electronic </a:t>
            </a:r>
          </a:p>
          <a:p>
            <a:pPr algn="ctr"/>
            <a:r>
              <a:rPr lang="en-US" sz="900" b="1" dirty="0" smtClean="0"/>
              <a:t>Department Chairman</a:t>
            </a:r>
          </a:p>
          <a:p>
            <a:pPr algn="ctr"/>
            <a:r>
              <a:rPr lang="en-US" sz="750" b="1" dirty="0" smtClean="0"/>
              <a:t>Prof. Dr. </a:t>
            </a:r>
            <a:r>
              <a:rPr lang="en-US" sz="750" b="1" dirty="0" err="1" smtClean="0"/>
              <a:t>Muammer</a:t>
            </a:r>
            <a:r>
              <a:rPr lang="en-US" sz="750" b="1" dirty="0" smtClean="0"/>
              <a:t> GÖKBULUT</a:t>
            </a:r>
          </a:p>
        </p:txBody>
      </p:sp>
      <p:sp>
        <p:nvSpPr>
          <p:cNvPr id="29" name="Metin kutusu 28"/>
          <p:cNvSpPr txBox="1"/>
          <p:nvPr/>
        </p:nvSpPr>
        <p:spPr>
          <a:xfrm>
            <a:off x="532513" y="3363450"/>
            <a:ext cx="1691490" cy="5078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900" b="1" dirty="0" smtClean="0"/>
              <a:t>Energy Systems Engineering</a:t>
            </a:r>
          </a:p>
          <a:p>
            <a:pPr algn="ctr"/>
            <a:r>
              <a:rPr lang="en-US" sz="900" b="1" dirty="0" smtClean="0"/>
              <a:t>Department Chairman</a:t>
            </a:r>
          </a:p>
          <a:p>
            <a:pPr algn="ctr"/>
            <a:r>
              <a:rPr lang="en-US" sz="900" b="1" dirty="0" smtClean="0"/>
              <a:t>Prof. Dr. Mehmet ESEN</a:t>
            </a:r>
          </a:p>
        </p:txBody>
      </p:sp>
      <p:pic>
        <p:nvPicPr>
          <p:cNvPr id="1030" name="Picture 6" descr="http://perweb.firat.edu.tr/personel/resimler/resim_29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6033" y="3871281"/>
            <a:ext cx="831084" cy="10927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37" name="Düz Ok Bağlayıcısı 36"/>
          <p:cNvCxnSpPr/>
          <p:nvPr/>
        </p:nvCxnSpPr>
        <p:spPr>
          <a:xfrm>
            <a:off x="1370028" y="3045862"/>
            <a:ext cx="1" cy="271892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45" name="Metin kutusu 44"/>
          <p:cNvSpPr txBox="1"/>
          <p:nvPr/>
        </p:nvSpPr>
        <p:spPr>
          <a:xfrm>
            <a:off x="1382822" y="4924589"/>
            <a:ext cx="1665841" cy="5078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900" b="1" dirty="0" smtClean="0"/>
              <a:t>Civil Engineering</a:t>
            </a:r>
          </a:p>
          <a:p>
            <a:pPr algn="ctr"/>
            <a:r>
              <a:rPr lang="en-US" sz="900" b="1" dirty="0" smtClean="0"/>
              <a:t>Department Chairman</a:t>
            </a:r>
          </a:p>
          <a:p>
            <a:pPr algn="ctr"/>
            <a:r>
              <a:rPr lang="en-US" sz="900" b="1" dirty="0" smtClean="0"/>
              <a:t>Prof. Dr. U. </a:t>
            </a:r>
            <a:r>
              <a:rPr lang="en-US" sz="900" b="1" dirty="0" err="1" smtClean="0"/>
              <a:t>Teoman</a:t>
            </a:r>
            <a:r>
              <a:rPr lang="en-US" sz="900" b="1" dirty="0" smtClean="0"/>
              <a:t> AKSOY</a:t>
            </a:r>
          </a:p>
        </p:txBody>
      </p:sp>
      <p:pic>
        <p:nvPicPr>
          <p:cNvPr id="1038" name="Picture 8" descr="http://perweb.firat.edu.tr/personel/resimler/resim_68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87117" y="5440795"/>
            <a:ext cx="913090" cy="12884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2" name="Metin kutusu 51"/>
          <p:cNvSpPr txBox="1"/>
          <p:nvPr/>
        </p:nvSpPr>
        <p:spPr>
          <a:xfrm>
            <a:off x="2293762" y="3323991"/>
            <a:ext cx="1600118" cy="5078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900" b="1" dirty="0" smtClean="0"/>
              <a:t>Mechanical Engineering</a:t>
            </a:r>
          </a:p>
          <a:p>
            <a:pPr algn="ctr"/>
            <a:r>
              <a:rPr lang="en-US" sz="900" b="1" dirty="0" smtClean="0"/>
              <a:t>Department Chairman</a:t>
            </a:r>
          </a:p>
          <a:p>
            <a:pPr algn="ctr"/>
            <a:r>
              <a:rPr lang="en-US" sz="900" b="1" dirty="0" smtClean="0"/>
              <a:t>Prof. Dr. </a:t>
            </a:r>
            <a:r>
              <a:rPr lang="en-US" sz="900" b="1" dirty="0" err="1" smtClean="0"/>
              <a:t>Ahmet</a:t>
            </a:r>
            <a:r>
              <a:rPr lang="en-US" sz="900" b="1" dirty="0" smtClean="0"/>
              <a:t> HASÇALIK</a:t>
            </a:r>
          </a:p>
        </p:txBody>
      </p:sp>
      <p:pic>
        <p:nvPicPr>
          <p:cNvPr id="1041" name="Picture 10" descr="http://perweb.firat.edu.tr/personel/resimler/resim_38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00207" y="3831823"/>
            <a:ext cx="828594" cy="1132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6" name="Metin kutusu 55"/>
          <p:cNvSpPr txBox="1"/>
          <p:nvPr/>
        </p:nvSpPr>
        <p:spPr>
          <a:xfrm>
            <a:off x="3087344" y="4953000"/>
            <a:ext cx="1733168" cy="5078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900" b="1" dirty="0" smtClean="0"/>
              <a:t>Mechatronics Engineering</a:t>
            </a:r>
          </a:p>
          <a:p>
            <a:pPr algn="ctr"/>
            <a:r>
              <a:rPr lang="en-US" sz="900" b="1" dirty="0" smtClean="0"/>
              <a:t>Department Chairman</a:t>
            </a:r>
          </a:p>
          <a:p>
            <a:pPr algn="ctr"/>
            <a:r>
              <a:rPr lang="fi-FI" sz="900" b="1" dirty="0"/>
              <a:t>Assoc. Prof. Dr. Ahmet Koca</a:t>
            </a:r>
            <a:endParaRPr lang="en-US" sz="900" b="1" dirty="0" smtClean="0"/>
          </a:p>
        </p:txBody>
      </p:sp>
      <p:sp>
        <p:nvSpPr>
          <p:cNvPr id="58" name="Metin kutusu 57"/>
          <p:cNvSpPr txBox="1"/>
          <p:nvPr/>
        </p:nvSpPr>
        <p:spPr>
          <a:xfrm>
            <a:off x="3933113" y="3317755"/>
            <a:ext cx="2010487" cy="5078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900" b="1" dirty="0" smtClean="0"/>
              <a:t>Metallurgy &amp; Material Engineering</a:t>
            </a:r>
          </a:p>
          <a:p>
            <a:pPr algn="ctr"/>
            <a:r>
              <a:rPr lang="en-US" sz="900" b="1" dirty="0" smtClean="0"/>
              <a:t>Department Chairman</a:t>
            </a:r>
          </a:p>
          <a:p>
            <a:pPr algn="ctr"/>
            <a:r>
              <a:rPr lang="en-US" sz="900" b="1" dirty="0"/>
              <a:t>Prof. Dr. </a:t>
            </a:r>
            <a:r>
              <a:rPr lang="en-US" sz="900" b="1" dirty="0" err="1"/>
              <a:t>Niyazi</a:t>
            </a:r>
            <a:r>
              <a:rPr lang="en-US" sz="900" b="1" dirty="0"/>
              <a:t> </a:t>
            </a:r>
            <a:r>
              <a:rPr lang="en-US" sz="900" b="1" dirty="0" err="1"/>
              <a:t>Özdemir</a:t>
            </a:r>
            <a:endParaRPr lang="en-US" sz="900" b="1" dirty="0" smtClean="0"/>
          </a:p>
        </p:txBody>
      </p:sp>
      <p:sp>
        <p:nvSpPr>
          <p:cNvPr id="62" name="Metin kutusu 61"/>
          <p:cNvSpPr txBox="1"/>
          <p:nvPr/>
        </p:nvSpPr>
        <p:spPr>
          <a:xfrm>
            <a:off x="5146301" y="4978569"/>
            <a:ext cx="1483099" cy="5078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900" b="1" dirty="0" smtClean="0"/>
              <a:t>Automotive Engineering</a:t>
            </a:r>
          </a:p>
          <a:p>
            <a:pPr algn="ctr"/>
            <a:r>
              <a:rPr lang="en-US" sz="900" b="1" dirty="0" smtClean="0"/>
              <a:t>Department Chairman</a:t>
            </a:r>
          </a:p>
          <a:p>
            <a:pPr algn="ctr"/>
            <a:r>
              <a:rPr lang="fi-FI" sz="900" b="1" dirty="0" smtClean="0"/>
              <a:t>Prof. Dr. Yasin VAROL</a:t>
            </a:r>
            <a:endParaRPr lang="en-US" sz="900" b="1" dirty="0" smtClean="0"/>
          </a:p>
        </p:txBody>
      </p:sp>
      <p:pic>
        <p:nvPicPr>
          <p:cNvPr id="1049" name="Picture 16" descr="http://perweb.firat.edu.tr/personel/resimler/resim_46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72241" y="5476973"/>
            <a:ext cx="1028560" cy="12345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6" name="Metin kutusu 65"/>
          <p:cNvSpPr txBox="1"/>
          <p:nvPr/>
        </p:nvSpPr>
        <p:spPr>
          <a:xfrm>
            <a:off x="6414052" y="3336816"/>
            <a:ext cx="137730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900" b="1" dirty="0" smtClean="0"/>
              <a:t>Software Engineering</a:t>
            </a:r>
          </a:p>
          <a:p>
            <a:pPr algn="ctr"/>
            <a:r>
              <a:rPr lang="en-US" sz="900" b="1" dirty="0" smtClean="0"/>
              <a:t>Department Chairman</a:t>
            </a:r>
          </a:p>
          <a:p>
            <a:pPr algn="ctr"/>
            <a:r>
              <a:rPr lang="fi-FI" sz="900" b="1" dirty="0" smtClean="0"/>
              <a:t>Prof. Dr. Asaf VAROL</a:t>
            </a:r>
          </a:p>
          <a:p>
            <a:pPr algn="ctr"/>
            <a:endParaRPr lang="fi-FI" sz="900" b="1" dirty="0" smtClean="0"/>
          </a:p>
        </p:txBody>
      </p:sp>
      <p:pic>
        <p:nvPicPr>
          <p:cNvPr id="1052" name="Picture 18" descr="asaf.jp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42416" y="3871281"/>
            <a:ext cx="1153783" cy="10763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0" name="Metin kutusu 69"/>
          <p:cNvSpPr txBox="1"/>
          <p:nvPr/>
        </p:nvSpPr>
        <p:spPr>
          <a:xfrm>
            <a:off x="7315200" y="4927225"/>
            <a:ext cx="1893467" cy="5078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900" b="1" dirty="0" smtClean="0"/>
              <a:t>Department of Digital Forensics</a:t>
            </a:r>
          </a:p>
          <a:p>
            <a:pPr algn="ctr"/>
            <a:r>
              <a:rPr lang="en-US" sz="900" b="1" dirty="0" smtClean="0"/>
              <a:t>Department Chairman</a:t>
            </a:r>
          </a:p>
          <a:p>
            <a:pPr algn="ctr"/>
            <a:r>
              <a:rPr lang="fi-FI" sz="900" b="1" dirty="0" smtClean="0"/>
              <a:t>Assoc. Prof. Dr. Mustafa KAYA</a:t>
            </a:r>
            <a:endParaRPr lang="en-US" sz="900" b="1" dirty="0" smtClean="0"/>
          </a:p>
        </p:txBody>
      </p:sp>
      <p:pic>
        <p:nvPicPr>
          <p:cNvPr id="1054" name="Picture 20" descr="http://ab.tek.firat.edu.tr/sites/ab.tek.firat.edu.tr/files/resim_152.jp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48600" y="5463418"/>
            <a:ext cx="942975" cy="12658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0" y="76200"/>
            <a:ext cx="311438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  <a:latin typeface="Bell MT" panose="02020503060305020303" pitchFamily="18" charset="0"/>
              </a:rPr>
              <a:t>Technology Faculty</a:t>
            </a:r>
            <a:endParaRPr lang="en-US" sz="2800" dirty="0"/>
          </a:p>
        </p:txBody>
      </p:sp>
      <p:sp>
        <p:nvSpPr>
          <p:cNvPr id="5" name="TextBox 4"/>
          <p:cNvSpPr txBox="1"/>
          <p:nvPr/>
        </p:nvSpPr>
        <p:spPr>
          <a:xfrm>
            <a:off x="228600" y="960659"/>
            <a:ext cx="3433440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dirty="0">
                <a:latin typeface="Footlight MT Light" panose="0204060206030A020304" pitchFamily="18" charset="0"/>
              </a:rPr>
              <a:t>Established in 2009 </a:t>
            </a:r>
            <a:endParaRPr lang="en-US" dirty="0" smtClean="0">
              <a:latin typeface="Footlight MT Light" panose="0204060206030A020304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dirty="0" smtClean="0">
                <a:latin typeface="Footlight MT Light" panose="0204060206030A020304" pitchFamily="18" charset="0"/>
              </a:rPr>
              <a:t>9 </a:t>
            </a:r>
            <a:r>
              <a:rPr lang="en-US" dirty="0">
                <a:latin typeface="Footlight MT Light" panose="0204060206030A020304" pitchFamily="18" charset="0"/>
              </a:rPr>
              <a:t>Distinguished </a:t>
            </a:r>
            <a:r>
              <a:rPr lang="en-US" dirty="0" smtClean="0">
                <a:latin typeface="Footlight MT Light" panose="0204060206030A020304" pitchFamily="18" charset="0"/>
              </a:rPr>
              <a:t>Departments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dirty="0" smtClean="0">
                <a:latin typeface="Footlight MT Light" panose="0204060206030A020304" pitchFamily="18" charset="0"/>
              </a:rPr>
              <a:t>9</a:t>
            </a:r>
            <a:r>
              <a:rPr lang="en-US" baseline="30000" dirty="0" smtClean="0">
                <a:latin typeface="Footlight MT Light" panose="0204060206030A020304" pitchFamily="18" charset="0"/>
              </a:rPr>
              <a:t>th</a:t>
            </a:r>
            <a:r>
              <a:rPr lang="en-US" dirty="0" smtClean="0">
                <a:latin typeface="Footlight MT Light" panose="0204060206030A020304" pitchFamily="18" charset="0"/>
              </a:rPr>
              <a:t> place according to Turkish </a:t>
            </a:r>
          </a:p>
          <a:p>
            <a:r>
              <a:rPr lang="en-US" dirty="0">
                <a:latin typeface="Footlight MT Light" panose="0204060206030A020304" pitchFamily="18" charset="0"/>
              </a:rPr>
              <a:t> </a:t>
            </a:r>
            <a:r>
              <a:rPr lang="en-US" dirty="0" smtClean="0">
                <a:latin typeface="Footlight MT Light" panose="0204060206030A020304" pitchFamily="18" charset="0"/>
              </a:rPr>
              <a:t>    university  ranking in 2015.</a:t>
            </a:r>
            <a:endParaRPr lang="en-US" dirty="0"/>
          </a:p>
        </p:txBody>
      </p:sp>
      <p:pic>
        <p:nvPicPr>
          <p:cNvPr id="2" name="Picture 2" descr="http://perweb.firat.edu.tr/personel/resimler/resim_90.jpg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53380" y="5406692"/>
            <a:ext cx="1065656" cy="13481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4" descr="http://perweb.firat.edu.tr/personel/resimler/resim_75.jpg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0107" y="3792662"/>
            <a:ext cx="1020016" cy="11859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137152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300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clickEffect">
                                  <p:stCondLst>
                                    <p:cond delay="60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nodeType="withEffect">
                                  <p:stCondLst>
                                    <p:cond delay="6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Slipstream">
  <a:themeElements>
    <a:clrScheme name="Slipstream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Slipstream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lipstream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TM01859865[[fn=Kilter]]</Template>
  <TotalTime>704</TotalTime>
  <Words>943</Words>
  <Application>Microsoft Office PowerPoint</Application>
  <PresentationFormat>Ekran Gösterisi (4:3)</PresentationFormat>
  <Paragraphs>152</Paragraphs>
  <Slides>19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Slayt Başlıkları</vt:lpstr>
      </vt:variant>
      <vt:variant>
        <vt:i4>19</vt:i4>
      </vt:variant>
    </vt:vector>
  </HeadingPairs>
  <TitlesOfParts>
    <vt:vector size="20" baseType="lpstr">
      <vt:lpstr>Slipstream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Firat University – Facts &amp; Figures</vt:lpstr>
      <vt:lpstr>PowerPoint Sunusu</vt:lpstr>
      <vt:lpstr>Software Engineering Department </vt:lpstr>
      <vt:lpstr>Software Engineering Department – Cont…</vt:lpstr>
      <vt:lpstr>Software Engineering Department – Cont…</vt:lpstr>
      <vt:lpstr>Software Engineering Department – Cont…</vt:lpstr>
      <vt:lpstr>Software Engineering Department – Cont…</vt:lpstr>
      <vt:lpstr>Software Engineering Department – Cont…</vt:lpstr>
      <vt:lpstr>Software Engineering Department – Cont…</vt:lpstr>
      <vt:lpstr>Software Engineering Department – Cont…</vt:lpstr>
      <vt:lpstr>Software Engineering Department – Cont…</vt:lpstr>
      <vt:lpstr>Software Engineering Department – Cont…</vt:lpstr>
    </vt:vector>
  </TitlesOfParts>
  <Company>M&amp;D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Malek</dc:creator>
  <cp:lastModifiedBy>ASAF</cp:lastModifiedBy>
  <cp:revision>46</cp:revision>
  <dcterms:created xsi:type="dcterms:W3CDTF">2015-07-24T06:47:23Z</dcterms:created>
  <dcterms:modified xsi:type="dcterms:W3CDTF">2015-07-28T13:03:05Z</dcterms:modified>
</cp:coreProperties>
</file>